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77" r:id="rId2"/>
    <p:sldId id="312" r:id="rId3"/>
    <p:sldId id="315" r:id="rId4"/>
    <p:sldId id="356" r:id="rId5"/>
    <p:sldId id="333" r:id="rId6"/>
    <p:sldId id="279" r:id="rId7"/>
    <p:sldId id="343" r:id="rId8"/>
    <p:sldId id="376" r:id="rId9"/>
    <p:sldId id="317" r:id="rId10"/>
    <p:sldId id="364" r:id="rId11"/>
    <p:sldId id="339" r:id="rId12"/>
    <p:sldId id="340" r:id="rId13"/>
    <p:sldId id="341" r:id="rId14"/>
    <p:sldId id="342" r:id="rId15"/>
    <p:sldId id="365" r:id="rId16"/>
    <p:sldId id="334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37" r:id="rId25"/>
    <p:sldId id="366" r:id="rId26"/>
    <p:sldId id="367" r:id="rId27"/>
    <p:sldId id="368" r:id="rId28"/>
    <p:sldId id="369" r:id="rId29"/>
    <p:sldId id="338" r:id="rId30"/>
    <p:sldId id="370" r:id="rId31"/>
    <p:sldId id="371" r:id="rId32"/>
    <p:sldId id="372" r:id="rId33"/>
    <p:sldId id="373" r:id="rId34"/>
    <p:sldId id="374" r:id="rId35"/>
    <p:sldId id="377" r:id="rId36"/>
    <p:sldId id="318" r:id="rId37"/>
    <p:sldId id="319" r:id="rId38"/>
    <p:sldId id="329" r:id="rId39"/>
    <p:sldId id="330" r:id="rId40"/>
    <p:sldId id="331" r:id="rId41"/>
    <p:sldId id="351" r:id="rId42"/>
    <p:sldId id="352" r:id="rId43"/>
    <p:sldId id="353" r:id="rId44"/>
    <p:sldId id="354" r:id="rId45"/>
    <p:sldId id="355" r:id="rId46"/>
    <p:sldId id="332" r:id="rId47"/>
    <p:sldId id="344" r:id="rId48"/>
    <p:sldId id="345" r:id="rId49"/>
    <p:sldId id="346" r:id="rId50"/>
    <p:sldId id="275" r:id="rId51"/>
  </p:sldIdLst>
  <p:sldSz cx="9144000" cy="6858000" type="screen4x3"/>
  <p:notesSz cx="7315200" cy="9601200"/>
  <p:custDataLst>
    <p:tags r:id="rId5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F3D"/>
    <a:srgbClr val="484806"/>
    <a:srgbClr val="07ADB5"/>
    <a:srgbClr val="9C2081"/>
    <a:srgbClr val="BA5502"/>
    <a:srgbClr val="0000FF"/>
    <a:srgbClr val="B86E00"/>
    <a:srgbClr val="00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460" autoAdjust="0"/>
    <p:restoredTop sz="94511" autoAdjust="0"/>
  </p:normalViewPr>
  <p:slideViewPr>
    <p:cSldViewPr>
      <p:cViewPr>
        <p:scale>
          <a:sx n="60" d="100"/>
          <a:sy n="60" d="100"/>
        </p:scale>
        <p:origin x="-516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9556F02-350B-4C39-AF7D-51C1EF070120}" type="datetimeFigureOut">
              <a:rPr lang="zh-CN" altLang="en-US"/>
              <a:pPr>
                <a:defRPr/>
              </a:pPr>
              <a:t>2010-12-3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7E3DA4C-2AFF-43A2-AAB1-10213BC0C4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13878C-C9CE-4952-A5E0-445CDC09BDD1}" type="slidenum">
              <a:rPr lang="zh-CN" altLang="en-US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1.jpeg"/><Relationship Id="rId10" Type="http://schemas.openxmlformats.org/officeDocument/2006/relationships/image" Target="../media/image9.jpeg"/><Relationship Id="rId4" Type="http://schemas.openxmlformats.org/officeDocument/2006/relationships/image" Target="../media/image4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2"/>
          <p:cNvSpPr>
            <a:spLocks noChangeArrowheads="1"/>
          </p:cNvSpPr>
          <p:nvPr/>
        </p:nvSpPr>
        <p:spPr bwMode="gray">
          <a:xfrm>
            <a:off x="0" y="6096000"/>
            <a:ext cx="9144000" cy="762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5" name="Rectangle 252"/>
          <p:cNvSpPr>
            <a:spLocks noChangeArrowheads="1"/>
          </p:cNvSpPr>
          <p:nvPr/>
        </p:nvSpPr>
        <p:spPr bwMode="gray">
          <a:xfrm>
            <a:off x="0" y="914400"/>
            <a:ext cx="4960938" cy="51546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6" name="Rectangle 269"/>
          <p:cNvSpPr>
            <a:spLocks noChangeArrowheads="1"/>
          </p:cNvSpPr>
          <p:nvPr/>
        </p:nvSpPr>
        <p:spPr bwMode="gray">
          <a:xfrm>
            <a:off x="196850" y="4311650"/>
            <a:ext cx="4770438" cy="17541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7" name="Rectangle 254"/>
          <p:cNvSpPr>
            <a:spLocks noChangeArrowheads="1"/>
          </p:cNvSpPr>
          <p:nvPr/>
        </p:nvSpPr>
        <p:spPr bwMode="gray">
          <a:xfrm>
            <a:off x="3308350" y="914400"/>
            <a:ext cx="1654175" cy="16764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8" name="Rectangle 257"/>
          <p:cNvSpPr>
            <a:spLocks noChangeArrowheads="1"/>
          </p:cNvSpPr>
          <p:nvPr/>
        </p:nvSpPr>
        <p:spPr bwMode="gray">
          <a:xfrm>
            <a:off x="3317875" y="2590800"/>
            <a:ext cx="1639888" cy="170338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9" name="Rectangle 259" descr="08"/>
          <p:cNvSpPr>
            <a:spLocks noChangeArrowheads="1"/>
          </p:cNvSpPr>
          <p:nvPr/>
        </p:nvSpPr>
        <p:spPr bwMode="gray">
          <a:xfrm>
            <a:off x="1654175" y="4300538"/>
            <a:ext cx="1654175" cy="1766887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0" name="Rectangle 258"/>
          <p:cNvSpPr>
            <a:spLocks noChangeArrowheads="1"/>
          </p:cNvSpPr>
          <p:nvPr/>
        </p:nvSpPr>
        <p:spPr bwMode="gray">
          <a:xfrm>
            <a:off x="0" y="4300538"/>
            <a:ext cx="1654175" cy="1766887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1" name="Line 265"/>
          <p:cNvSpPr>
            <a:spLocks noChangeShapeType="1"/>
          </p:cNvSpPr>
          <p:nvPr/>
        </p:nvSpPr>
        <p:spPr bwMode="gray">
          <a:xfrm>
            <a:off x="0" y="2590800"/>
            <a:ext cx="4953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" name="Line 262"/>
          <p:cNvSpPr>
            <a:spLocks noChangeShapeType="1"/>
          </p:cNvSpPr>
          <p:nvPr/>
        </p:nvSpPr>
        <p:spPr bwMode="gray">
          <a:xfrm>
            <a:off x="1666875" y="838200"/>
            <a:ext cx="0" cy="5257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3" name="Line 273"/>
          <p:cNvSpPr>
            <a:spLocks noChangeShapeType="1"/>
          </p:cNvSpPr>
          <p:nvPr/>
        </p:nvSpPr>
        <p:spPr bwMode="gray">
          <a:xfrm flipV="1">
            <a:off x="4978400" y="2190750"/>
            <a:ext cx="4178300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" name="Line 274"/>
          <p:cNvSpPr>
            <a:spLocks noChangeShapeType="1"/>
          </p:cNvSpPr>
          <p:nvPr/>
        </p:nvSpPr>
        <p:spPr bwMode="gray">
          <a:xfrm flipV="1">
            <a:off x="4978400" y="5568950"/>
            <a:ext cx="4178300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Rectangle 271"/>
          <p:cNvSpPr>
            <a:spLocks noChangeArrowheads="1"/>
          </p:cNvSpPr>
          <p:nvPr/>
        </p:nvSpPr>
        <p:spPr bwMode="gray">
          <a:xfrm>
            <a:off x="0" y="0"/>
            <a:ext cx="9144000" cy="8905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6" name="Rectangle 281"/>
          <p:cNvSpPr>
            <a:spLocks noChangeArrowheads="1"/>
          </p:cNvSpPr>
          <p:nvPr/>
        </p:nvSpPr>
        <p:spPr bwMode="gray">
          <a:xfrm>
            <a:off x="4953000" y="914400"/>
            <a:ext cx="4191000" cy="518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pic>
        <p:nvPicPr>
          <p:cNvPr id="17" name="Picture 283" descr="20080530011908_25"/>
          <p:cNvPicPr preferRelativeResize="0">
            <a:picLocks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4763" y="908050"/>
            <a:ext cx="3297237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84" descr="家庭药膳"/>
          <p:cNvPicPr preferRelativeResize="0">
            <a:picLocks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3322638" y="4327525"/>
            <a:ext cx="1641475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7" descr="美容药膳"/>
          <p:cNvPicPr preferRelativeResize="0">
            <a:picLocks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3335338" y="2590800"/>
            <a:ext cx="164147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88" descr="老年食疗"/>
          <p:cNvPicPr preferRelativeResize="0">
            <a:picLocks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3322638" y="904875"/>
            <a:ext cx="165576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90" descr="百病药膳"/>
          <p:cNvPicPr preferRelativeResize="0">
            <a:picLocks noChangeArrowheads="1"/>
          </p:cNvPicPr>
          <p:nvPr userDrawn="1"/>
        </p:nvPicPr>
        <p:blipFill>
          <a:blip r:embed="rId12"/>
          <a:srcRect l="12599"/>
          <a:stretch>
            <a:fillRect/>
          </a:stretch>
        </p:blipFill>
        <p:spPr bwMode="auto">
          <a:xfrm>
            <a:off x="1679575" y="4314825"/>
            <a:ext cx="1655763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94" descr="冬季食疗"/>
          <p:cNvPicPr preferRelativeResize="0">
            <a:picLocks noChangeArrowheads="1"/>
          </p:cNvPicPr>
          <p:nvPr userDrawn="1"/>
        </p:nvPicPr>
        <p:blipFill>
          <a:blip r:embed="rId13"/>
          <a:srcRect l="12599"/>
          <a:stretch>
            <a:fillRect/>
          </a:stretch>
        </p:blipFill>
        <p:spPr bwMode="auto">
          <a:xfrm>
            <a:off x="0" y="4302125"/>
            <a:ext cx="1655763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Line 266"/>
          <p:cNvSpPr>
            <a:spLocks noChangeShapeType="1"/>
          </p:cNvSpPr>
          <p:nvPr/>
        </p:nvSpPr>
        <p:spPr bwMode="gray">
          <a:xfrm>
            <a:off x="22225" y="4302125"/>
            <a:ext cx="4949825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4" name="Line 296"/>
          <p:cNvSpPr>
            <a:spLocks noChangeShapeType="1"/>
          </p:cNvSpPr>
          <p:nvPr userDrawn="1"/>
        </p:nvSpPr>
        <p:spPr bwMode="gray">
          <a:xfrm>
            <a:off x="-3175" y="2578100"/>
            <a:ext cx="4949825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5" name="Line 263"/>
          <p:cNvSpPr>
            <a:spLocks noChangeShapeType="1"/>
          </p:cNvSpPr>
          <p:nvPr/>
        </p:nvSpPr>
        <p:spPr bwMode="gray">
          <a:xfrm>
            <a:off x="3309938" y="904875"/>
            <a:ext cx="0" cy="51911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Line 297"/>
          <p:cNvSpPr>
            <a:spLocks noChangeShapeType="1"/>
          </p:cNvSpPr>
          <p:nvPr userDrawn="1"/>
        </p:nvSpPr>
        <p:spPr bwMode="gray">
          <a:xfrm>
            <a:off x="1666875" y="895350"/>
            <a:ext cx="0" cy="51911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27" name="Picture 298" descr="春季食疗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443663" y="4017963"/>
            <a:ext cx="13684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029200" y="2743200"/>
            <a:ext cx="41148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2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57800" y="1905000"/>
            <a:ext cx="3886200" cy="4572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10400" y="6553200"/>
            <a:ext cx="19812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28600" y="6553200"/>
            <a:ext cx="3810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2DC4342-53DA-4E69-ACE8-2BC5C040627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FD5AA-4423-4155-9A31-EB3676C7F74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86285-C989-4B8A-B0BF-A570B5FA1A2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86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3886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81FC0-0309-44CA-BA85-A0D35C4D36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C6D1B-BECE-4203-B122-0A2E9E6209D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3011E-3879-4BF3-97FD-CBF98E65071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B2A9F-83D7-44A7-BC2C-3937F9AEF3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5A294-285C-496E-9DCE-819352840A6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BA277-7E74-4ACF-BE4A-61102C200BC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110B5-3F8F-4C04-8A0A-3A765BB977B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1981200" cy="62293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171450"/>
            <a:ext cx="5791200" cy="62293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5831D-95D3-4270-8A3A-65A8FC2AE48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71450"/>
            <a:ext cx="7086600" cy="4873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86200" cy="5105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3886200" cy="5105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18291-A6C9-4754-9D7D-417C8514484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Rectangle 168"/>
          <p:cNvSpPr>
            <a:spLocks noChangeArrowheads="1"/>
          </p:cNvSpPr>
          <p:nvPr/>
        </p:nvSpPr>
        <p:spPr bwMode="gray">
          <a:xfrm>
            <a:off x="0" y="723900"/>
            <a:ext cx="9144000" cy="3857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157" name="Rectangle 133"/>
          <p:cNvSpPr>
            <a:spLocks noChangeArrowheads="1"/>
          </p:cNvSpPr>
          <p:nvPr/>
        </p:nvSpPr>
        <p:spPr bwMode="gray">
          <a:xfrm>
            <a:off x="0" y="0"/>
            <a:ext cx="9144000" cy="7239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150" name="Freeform 126"/>
          <p:cNvSpPr>
            <a:spLocks/>
          </p:cNvSpPr>
          <p:nvPr/>
        </p:nvSpPr>
        <p:spPr bwMode="gray">
          <a:xfrm>
            <a:off x="-12700" y="342900"/>
            <a:ext cx="6032500" cy="679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00" y="0"/>
              </a:cxn>
              <a:cxn ang="0">
                <a:pos x="3456" y="428"/>
              </a:cxn>
            </a:cxnLst>
            <a:rect l="0" t="0" r="r" b="b"/>
            <a:pathLst>
              <a:path w="3800" h="428">
                <a:moveTo>
                  <a:pt x="0" y="0"/>
                </a:moveTo>
                <a:lnTo>
                  <a:pt x="3800" y="0"/>
                </a:lnTo>
                <a:lnTo>
                  <a:pt x="3456" y="428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151" name="Rectangle 127"/>
          <p:cNvSpPr>
            <a:spLocks noChangeArrowheads="1"/>
          </p:cNvSpPr>
          <p:nvPr/>
        </p:nvSpPr>
        <p:spPr bwMode="gray">
          <a:xfrm>
            <a:off x="6875463" y="6477000"/>
            <a:ext cx="2005012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zh-CN" altLang="en-US" sz="1400" b="1" i="1">
                <a:solidFill>
                  <a:srgbClr val="D7181F"/>
                </a:solidFill>
                <a:ea typeface="宋体" pitchFamily="2" charset="-122"/>
              </a:rPr>
              <a:t>第八讲  饮食与养生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85800" y="1295400"/>
            <a:ext cx="7924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86200" y="6505575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a typeface="宋体" pitchFamily="2" charset="-122"/>
              </a:defRPr>
            </a:lvl1pPr>
          </a:lstStyle>
          <a:p>
            <a:pPr>
              <a:defRPr/>
            </a:pPr>
            <a:fld id="{994B002F-C14F-4D6D-9F8D-02248EB719B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05575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371600" y="171450"/>
            <a:ext cx="7086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196" name="Rectangle 172"/>
          <p:cNvSpPr>
            <a:spLocks noChangeArrowheads="1"/>
          </p:cNvSpPr>
          <p:nvPr/>
        </p:nvSpPr>
        <p:spPr bwMode="gray">
          <a:xfrm>
            <a:off x="0" y="0"/>
            <a:ext cx="1074738" cy="1117600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184" name="Line 160"/>
          <p:cNvSpPr>
            <a:spLocks noChangeShapeType="1"/>
          </p:cNvSpPr>
          <p:nvPr/>
        </p:nvSpPr>
        <p:spPr bwMode="gray">
          <a:xfrm>
            <a:off x="714375" y="-7938"/>
            <a:ext cx="0" cy="1143001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87" name="Line 163"/>
          <p:cNvSpPr>
            <a:spLocks noChangeShapeType="1"/>
          </p:cNvSpPr>
          <p:nvPr/>
        </p:nvSpPr>
        <p:spPr bwMode="gray">
          <a:xfrm>
            <a:off x="-1588" y="357188"/>
            <a:ext cx="1073151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88" name="Line 164"/>
          <p:cNvSpPr>
            <a:spLocks noChangeShapeType="1"/>
          </p:cNvSpPr>
          <p:nvPr/>
        </p:nvSpPr>
        <p:spPr bwMode="gray">
          <a:xfrm>
            <a:off x="3175" y="728663"/>
            <a:ext cx="91408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89" name="Line 165"/>
          <p:cNvSpPr>
            <a:spLocks noChangeShapeType="1"/>
          </p:cNvSpPr>
          <p:nvPr/>
        </p:nvSpPr>
        <p:spPr bwMode="gray">
          <a:xfrm>
            <a:off x="358775" y="-22225"/>
            <a:ext cx="0" cy="11557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9pPr>
    </p:titleStyle>
    <p:bodyStyle>
      <a:lvl1pPr marL="342900" indent="-342900" algn="l" rtl="0" eaLnBrk="0" fontAlgn="base" hangingPunct="0">
        <a:lnSpc>
          <a:spcPct val="115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5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5000"/>
        </a:lnSpc>
        <a:spcBef>
          <a:spcPct val="35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5000"/>
        </a:lnSpc>
        <a:spcBef>
          <a:spcPct val="35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5000"/>
        </a:lnSpc>
        <a:spcBef>
          <a:spcPct val="35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5000"/>
        </a:lnSpc>
        <a:spcBef>
          <a:spcPct val="35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5000"/>
        </a:lnSpc>
        <a:spcBef>
          <a:spcPct val="35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5000"/>
        </a:lnSpc>
        <a:spcBef>
          <a:spcPct val="35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5000"/>
        </a:lnSpc>
        <a:spcBef>
          <a:spcPct val="35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7" Type="http://schemas.openxmlformats.org/officeDocument/2006/relationships/slide" Target="slide50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36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baike.baidu.com/image/1f569482a7f39aa8f703a608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zhidao.mama100.com/zhidao/zhidao.do?iPage=4&amp;info_id=6218&amp;method=info" TargetMode="External"/><Relationship Id="rId13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hyperlink" Target="http://zhidao.mama100.com/zhidao/zhidao.do?iPage=5&amp;info_id=6218&amp;method=info" TargetMode="External"/><Relationship Id="rId17" Type="http://schemas.openxmlformats.org/officeDocument/2006/relationships/image" Target="../media/image23.png"/><Relationship Id="rId2" Type="http://schemas.openxmlformats.org/officeDocument/2006/relationships/hyperlink" Target="http://zhidao.mama100.com/zhidao/zhidao.do?method=info&amp;info_id=6218" TargetMode="External"/><Relationship Id="rId16" Type="http://schemas.openxmlformats.org/officeDocument/2006/relationships/hyperlink" Target="http://zhidao.mama100.com/zhidao/zhidao.do?iPage=7&amp;info_id=6218&amp;method=inf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hidao.mama100.com/zhidao/zhidao.do?iPage=2&amp;info_id=6218&amp;method=info" TargetMode="Externa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hyperlink" Target="http://zhidao.mama100.com/zhidao/zhidao.do?iPage=10&amp;info_id=6220&amp;method=info" TargetMode="External"/><Relationship Id="rId4" Type="http://schemas.openxmlformats.org/officeDocument/2006/relationships/hyperlink" Target="http://zhidao.mama100.com/zhidao/zhidao.do?iPage=6&amp;info_id=6220&amp;method=info" TargetMode="External"/><Relationship Id="rId9" Type="http://schemas.openxmlformats.org/officeDocument/2006/relationships/image" Target="../media/image19.png"/><Relationship Id="rId14" Type="http://schemas.openxmlformats.org/officeDocument/2006/relationships/hyperlink" Target="http://zhidao.mama100.com/zhidao/zhidao.do?iPage=6&amp;info_id=6218&amp;method=info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zhidao.mama100.com/zhidao/zhidao.do?iPage=11&amp;info_id=6218&amp;method=info" TargetMode="External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hyperlink" Target="http://zhidao.mama100.com/zhidao/zhidao.do?iPage=2&amp;info_id=6219&amp;method=info" TargetMode="External"/><Relationship Id="rId17" Type="http://schemas.openxmlformats.org/officeDocument/2006/relationships/image" Target="../media/image31.png"/><Relationship Id="rId2" Type="http://schemas.openxmlformats.org/officeDocument/2006/relationships/hyperlink" Target="http://zhidao.mama100.com/zhidao/zhidao.do?iPage=8&amp;info_id=6218&amp;method=info" TargetMode="External"/><Relationship Id="rId16" Type="http://schemas.openxmlformats.org/officeDocument/2006/relationships/hyperlink" Target="http://zhidao.mama100.com/zhidao/zhidao.do?iPage=4&amp;info_id=6219&amp;method=inf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hidao.mama100.com/zhidao/zhidao.do?iPage=10&amp;info_id=6218&amp;method=info" TargetMode="Externa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10" Type="http://schemas.openxmlformats.org/officeDocument/2006/relationships/hyperlink" Target="http://zhidao.mama100.com/zhidao/zhidao.do?method=info&amp;info_id=6219" TargetMode="External"/><Relationship Id="rId4" Type="http://schemas.openxmlformats.org/officeDocument/2006/relationships/hyperlink" Target="http://zhidao.mama100.com/zhidao/zhidao.do?iPage=9&amp;info_id=6218&amp;method=info" TargetMode="External"/><Relationship Id="rId9" Type="http://schemas.openxmlformats.org/officeDocument/2006/relationships/image" Target="../media/image27.png"/><Relationship Id="rId14" Type="http://schemas.openxmlformats.org/officeDocument/2006/relationships/hyperlink" Target="http://zhidao.mama100.com/zhidao/zhidao.do?iPage=3&amp;info_id=6219&amp;method=info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zhidao.mama100.com/zhidao/zhidao.do?iPage=8&amp;info_id=6219&amp;method=info" TargetMode="External"/><Relationship Id="rId13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hyperlink" Target="http://zhidao.mama100.com/zhidao/zhidao.do?iPage=10&amp;info_id=6219&amp;method=info" TargetMode="External"/><Relationship Id="rId17" Type="http://schemas.openxmlformats.org/officeDocument/2006/relationships/image" Target="../media/image39.png"/><Relationship Id="rId2" Type="http://schemas.openxmlformats.org/officeDocument/2006/relationships/hyperlink" Target="http://zhidao.mama100.com/zhidao/zhidao.do?iPage=5&amp;info_id=6219&amp;method=info" TargetMode="External"/><Relationship Id="rId16" Type="http://schemas.openxmlformats.org/officeDocument/2006/relationships/hyperlink" Target="http://zhidao.mama100.com/zhidao/zhidao.do?method=info&amp;info_id=62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hidao.mama100.com/zhidao/zhidao.do?iPage=7&amp;info_id=6219&amp;method=info" TargetMode="External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38.png"/><Relationship Id="rId10" Type="http://schemas.openxmlformats.org/officeDocument/2006/relationships/hyperlink" Target="http://zhidao.mama100.com/zhidao/zhidao.do?iPage=9&amp;info_id=6219&amp;method=info" TargetMode="External"/><Relationship Id="rId4" Type="http://schemas.openxmlformats.org/officeDocument/2006/relationships/hyperlink" Target="http://zhidao.mama100.com/zhidao/zhidao.do?iPage=7&amp;info_id=6220&amp;method=info" TargetMode="External"/><Relationship Id="rId9" Type="http://schemas.openxmlformats.org/officeDocument/2006/relationships/image" Target="../media/image35.png"/><Relationship Id="rId14" Type="http://schemas.openxmlformats.org/officeDocument/2006/relationships/hyperlink" Target="http://zhidao.mama100.com/zhidao/zhidao.do?iPage=11&amp;info_id=6219&amp;method=info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zhidao.mama100.com/zhidao/zhidao.do?iPage=5&amp;info_id=6220&amp;method=info" TargetMode="External"/><Relationship Id="rId13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12" Type="http://schemas.openxmlformats.org/officeDocument/2006/relationships/hyperlink" Target="http://zhidao.mama100.com/zhidao/zhidao.do?iPage=8&amp;info_id=6220&amp;method=info" TargetMode="External"/><Relationship Id="rId17" Type="http://schemas.openxmlformats.org/officeDocument/2006/relationships/image" Target="../media/image47.png"/><Relationship Id="rId2" Type="http://schemas.openxmlformats.org/officeDocument/2006/relationships/hyperlink" Target="http://zhidao.mama100.com/zhidao/zhidao.do?iPage=2&amp;info_id=6220&amp;method=info" TargetMode="External"/><Relationship Id="rId16" Type="http://schemas.openxmlformats.org/officeDocument/2006/relationships/hyperlink" Target="http://zhidao.mama100.com/zhidao/zhidao.do?iPage=3&amp;info_id=6218&amp;method=inf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hidao.mama100.com/zhidao/zhidao.do?iPage=4&amp;info_id=6220&amp;method=info" TargetMode="External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5" Type="http://schemas.openxmlformats.org/officeDocument/2006/relationships/image" Target="../media/image46.png"/><Relationship Id="rId10" Type="http://schemas.openxmlformats.org/officeDocument/2006/relationships/hyperlink" Target="http://zhidao.mama100.com/zhidao/zhidao.do?iPage=6&amp;info_id=6219&amp;method=info" TargetMode="External"/><Relationship Id="rId4" Type="http://schemas.openxmlformats.org/officeDocument/2006/relationships/hyperlink" Target="http://zhidao.mama100.com/zhidao/zhidao.do?iPage=3&amp;info_id=6220&amp;method=info" TargetMode="External"/><Relationship Id="rId9" Type="http://schemas.openxmlformats.org/officeDocument/2006/relationships/image" Target="../media/image43.png"/><Relationship Id="rId14" Type="http://schemas.openxmlformats.org/officeDocument/2006/relationships/hyperlink" Target="http://zhidao.mama100.com/zhidao/zhidao.do?iPage=9&amp;info_id=6220&amp;method=info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hyperlink" Target="http://image.baidu.com/i?ct=503316480&amp;z=0&amp;tn=baiduimagedetail&amp;word=%D3%F1%C3%D7%CD%BC&amp;in=24217&amp;cl=2&amp;cm=1&amp;sc=0&amp;lm=-1&amp;pn=5&amp;rn=1&amp;di=8477046330&amp;ln=2000&amp;fr=ala0&amp;ic=0&amp;s=0&amp;se=1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.baidu.com/i?ct=503316480&amp;z=0&amp;tn=baiduimagedetail&amp;word=%CA%B3%CE%EF%C4%CF%B9%CF%CD%BC&amp;in=22569&amp;cl=2&amp;cm=1&amp;sc=0&amp;lm=-1&amp;pn=39&amp;rn=1&amp;di=10468089210&amp;ln=2000&amp;fr=&amp;ic=0&amp;s=0&amp;se=1" TargetMode="External"/><Relationship Id="rId3" Type="http://schemas.openxmlformats.org/officeDocument/2006/relationships/image" Target="../media/image55.jpeg"/><Relationship Id="rId7" Type="http://schemas.openxmlformats.org/officeDocument/2006/relationships/image" Target="../media/image57.jpeg"/><Relationship Id="rId2" Type="http://schemas.openxmlformats.org/officeDocument/2006/relationships/hyperlink" Target="http://image.baidu.com/i?ct=503316480&amp;z=0&amp;tn=baiduimagedetail&amp;word=%BA%FA%C2%DC%B2%B7%CD%BC&amp;in=9068&amp;cl=2&amp;cm=1&amp;sc=0&amp;lm=-1&amp;pn=27&amp;rn=1&amp;di=723850665&amp;ln=2000&amp;fr=&amp;ic=0&amp;s=0&amp;se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.baidu.com/i?ct=503316480&amp;z=0&amp;tn=baiduimagedetail&amp;word=%CA%B3%CE%EF%C4%CF%B9%CF%CD%BC&amp;in=3800&amp;cl=2&amp;cm=1&amp;sc=0&amp;lm=-1&amp;pn=3&amp;rn=1&amp;di=150862641&amp;ln=2000&amp;fr=&amp;ic=0&amp;s=0&amp;se=1" TargetMode="External"/><Relationship Id="rId11" Type="http://schemas.openxmlformats.org/officeDocument/2006/relationships/image" Target="../media/image59.jpeg"/><Relationship Id="rId5" Type="http://schemas.openxmlformats.org/officeDocument/2006/relationships/image" Target="../media/image56.jpeg"/><Relationship Id="rId10" Type="http://schemas.openxmlformats.org/officeDocument/2006/relationships/hyperlink" Target="http://image.baidu.com/i?ct=503316480&amp;z=0&amp;tn=baiduimagedetail&amp;word=%CA%B3%CE%EF%BF%E0%B9%CF%CD%BC&amp;in=25299&amp;cl=2&amp;cm=1&amp;sc=0&amp;lm=-1&amp;pn=11&amp;rn=1&amp;di=1751607195&amp;ln=2000&amp;fr=&amp;ic=0&amp;s=0&amp;se=1" TargetMode="External"/><Relationship Id="rId4" Type="http://schemas.openxmlformats.org/officeDocument/2006/relationships/hyperlink" Target="http://image.baidu.com/i?ct=503316480&amp;z=0&amp;tn=baiduimagedetail&amp;word=%CA%B3%CE%EF%C4%CF%B9%CF%CD%BC&amp;in=5203&amp;cl=2&amp;cm=1&amp;sc=0&amp;lm=-1&amp;pn=1&amp;rn=1&amp;di=8669962110&amp;ln=2000&amp;fr=&amp;ic=0&amp;s=0&amp;se=1" TargetMode="External"/><Relationship Id="rId9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://image.baidu.com/i?ct=503316480&amp;z=0&amp;tn=baiduimagedetail&amp;word=%CE%F7%BA%EC%CA%C1%CD%BC&amp;in=18013&amp;cl=2&amp;cm=1&amp;sc=0&amp;lm=-1&amp;pn=38&amp;rn=1&amp;di=6855102300&amp;ln=2000&amp;fr=ala0&amp;ic=0&amp;s=0&amp;se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hyperlink" Target="http://image.baidu.com/i?ct=503316480&amp;z=0&amp;tn=baiduimagedetail&amp;word=%B4%F3%CB%E2%CD%BC&amp;in=4984&amp;cl=2&amp;cm=1&amp;sc=0&amp;lm=-1&amp;pn=4&amp;rn=1&amp;di=10269637050&amp;ln=2000&amp;fr=ala0&amp;ic=0&amp;s=0&amp;se=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hyperlink" Target="http://www.sznews.com/health/content/2009-08/06/content_3960978_14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hyperlink" Target="http://www.sznews.com/health/content/2009-08/06/content_3960978_16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hyperlink" Target="http://www.sznews.com/health/content/2009-08/06/content_3960978_17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hyperlink" Target="http://www.sznews.com/health/content/2009-08/06/content_3960978_18.htm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859338" y="1557338"/>
            <a:ext cx="4114800" cy="1500187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spcAft>
                <a:spcPct val="100000"/>
              </a:spcAft>
              <a:defRPr/>
            </a:pPr>
            <a:r>
              <a:rPr lang="zh-CN" altLang="en-US" sz="2400" smtClean="0">
                <a:solidFill>
                  <a:srgbClr val="C16557"/>
                </a:solidFill>
                <a:latin typeface="Bernard MT Condensed" pitchFamily="18" charset="0"/>
                <a:ea typeface="华文新魏" pitchFamily="2" charset="-122"/>
              </a:rPr>
              <a:t>第八讲</a:t>
            </a:r>
            <a:r>
              <a:rPr lang="zh-CN" altLang="en-US" sz="4000" smtClean="0">
                <a:solidFill>
                  <a:srgbClr val="C16557"/>
                </a:solidFill>
                <a:latin typeface="Bernard MT Condensed" pitchFamily="18" charset="0"/>
                <a:ea typeface="华文新魏" pitchFamily="2" charset="-122"/>
              </a:rPr>
              <a:t/>
            </a:r>
            <a:br>
              <a:rPr lang="zh-CN" altLang="en-US" sz="4000" smtClean="0">
                <a:solidFill>
                  <a:srgbClr val="C16557"/>
                </a:solidFill>
                <a:latin typeface="Bernard MT Condensed" pitchFamily="18" charset="0"/>
                <a:ea typeface="华文新魏" pitchFamily="2" charset="-122"/>
              </a:rPr>
            </a:br>
            <a:r>
              <a:rPr lang="zh-CN" altLang="en-US" sz="4800" smtClean="0">
                <a:solidFill>
                  <a:srgbClr val="C16557"/>
                </a:solidFill>
                <a:latin typeface="Bernard MT Condensed" pitchFamily="18" charset="0"/>
                <a:ea typeface="华文新魏" pitchFamily="2" charset="-122"/>
              </a:rPr>
              <a:t>饮食与养生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3600" b="0" smtClean="0"/>
              <a:t>主要内容</a:t>
            </a:r>
            <a:endParaRPr lang="zh-CN" altLang="en-US" sz="2000" b="0" smtClean="0"/>
          </a:p>
        </p:txBody>
      </p:sp>
      <p:sp>
        <p:nvSpPr>
          <p:cNvPr id="280579" name="Oval 3"/>
          <p:cNvSpPr>
            <a:spLocks noChangeArrowheads="1"/>
          </p:cNvSpPr>
          <p:nvPr/>
        </p:nvSpPr>
        <p:spPr bwMode="gray">
          <a:xfrm>
            <a:off x="2827338" y="2092325"/>
            <a:ext cx="3457575" cy="3457575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25400" algn="ctr">
            <a:solidFill>
              <a:schemeClr val="hlink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80580" name="AutoShape 4"/>
          <p:cNvSpPr>
            <a:spLocks noChangeArrowheads="1"/>
          </p:cNvSpPr>
          <p:nvPr/>
        </p:nvSpPr>
        <p:spPr bwMode="gray">
          <a:xfrm>
            <a:off x="3622675" y="1665288"/>
            <a:ext cx="1919288" cy="5937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6471"/>
                  <a:invGamma/>
                </a:schemeClr>
              </a:gs>
            </a:gsLst>
            <a:lin ang="5400000" scaled="1"/>
          </a:gradFill>
          <a:ln w="57150">
            <a:solidFill>
              <a:schemeClr val="accent1"/>
            </a:solidFill>
            <a:round/>
            <a:headEnd/>
            <a:tailEnd/>
          </a:ln>
          <a:effectLst>
            <a:outerShdw dist="52363" dir="4557825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280581" name="AutoShape 5">
            <a:hlinkClick r:id="rId3" action="ppaction://hlinksldjump"/>
          </p:cNvPr>
          <p:cNvSpPr>
            <a:spLocks noChangeArrowheads="1"/>
          </p:cNvSpPr>
          <p:nvPr/>
        </p:nvSpPr>
        <p:spPr bwMode="gray">
          <a:xfrm>
            <a:off x="1357313" y="2971800"/>
            <a:ext cx="1919287" cy="5937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6471"/>
                  <a:invGamma/>
                </a:schemeClr>
              </a:gs>
            </a:gsLst>
            <a:lin ang="5400000" scaled="1"/>
          </a:gradFill>
          <a:ln w="57150">
            <a:solidFill>
              <a:schemeClr val="accent1"/>
            </a:solidFill>
            <a:round/>
            <a:headEnd/>
            <a:tailEnd/>
          </a:ln>
          <a:effectLst>
            <a:outerShdw dist="52363" dir="4557825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280582" name="AutoShape 6">
            <a:hlinkClick r:id="rId4" action="ppaction://hlinksldjump"/>
          </p:cNvPr>
          <p:cNvSpPr>
            <a:spLocks noChangeArrowheads="1"/>
          </p:cNvSpPr>
          <p:nvPr/>
        </p:nvSpPr>
        <p:spPr bwMode="gray">
          <a:xfrm>
            <a:off x="5867400" y="2971800"/>
            <a:ext cx="1919288" cy="5937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6471"/>
                  <a:invGamma/>
                </a:schemeClr>
              </a:gs>
            </a:gsLst>
            <a:lin ang="5400000" scaled="1"/>
          </a:gradFill>
          <a:ln w="57150">
            <a:solidFill>
              <a:schemeClr val="accent1"/>
            </a:solidFill>
            <a:round/>
            <a:headEnd/>
            <a:tailEnd/>
          </a:ln>
          <a:effectLst>
            <a:outerShdw dist="52363" dir="4557825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280583" name="AutoShape 7">
            <a:hlinkClick r:id="rId5" action="ppaction://hlinksldjump"/>
          </p:cNvPr>
          <p:cNvSpPr>
            <a:spLocks noChangeArrowheads="1"/>
          </p:cNvSpPr>
          <p:nvPr/>
        </p:nvSpPr>
        <p:spPr bwMode="gray">
          <a:xfrm>
            <a:off x="1939925" y="4743450"/>
            <a:ext cx="1919288" cy="5937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6471"/>
                  <a:invGamma/>
                </a:schemeClr>
              </a:gs>
            </a:gsLst>
            <a:lin ang="5400000" scaled="1"/>
          </a:gradFill>
          <a:ln w="57150">
            <a:solidFill>
              <a:schemeClr val="accent1"/>
            </a:solidFill>
            <a:round/>
            <a:headEnd/>
            <a:tailEnd/>
          </a:ln>
          <a:effectLst>
            <a:outerShdw dist="52363" dir="4557825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280584" name="AutoShape 8">
            <a:hlinkClick r:id="rId6" action="ppaction://hlinksldjump"/>
          </p:cNvPr>
          <p:cNvSpPr>
            <a:spLocks noChangeArrowheads="1"/>
          </p:cNvSpPr>
          <p:nvPr/>
        </p:nvSpPr>
        <p:spPr bwMode="gray">
          <a:xfrm>
            <a:off x="5233988" y="4756150"/>
            <a:ext cx="1919287" cy="5937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6471"/>
                  <a:invGamma/>
                </a:schemeClr>
              </a:gs>
            </a:gsLst>
            <a:lin ang="5400000" scaled="1"/>
          </a:gradFill>
          <a:ln w="57150">
            <a:solidFill>
              <a:schemeClr val="accent1"/>
            </a:solidFill>
            <a:round/>
            <a:headEnd/>
            <a:tailEnd/>
          </a:ln>
          <a:effectLst>
            <a:outerShdw dist="52363" dir="4557825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280585" name="Rectangle 9"/>
          <p:cNvSpPr>
            <a:spLocks noChangeArrowheads="1"/>
          </p:cNvSpPr>
          <p:nvPr/>
        </p:nvSpPr>
        <p:spPr bwMode="black">
          <a:xfrm>
            <a:off x="5649913" y="1724025"/>
            <a:ext cx="2189162" cy="611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概念</a:t>
            </a:r>
            <a:endParaRPr lang="en-US" altLang="zh-CN" sz="1200">
              <a:solidFill>
                <a:srgbClr val="000000"/>
              </a:solidFill>
              <a:ea typeface="宋体" charset="-122"/>
            </a:endParaRPr>
          </a:p>
          <a:p>
            <a:pPr marL="171450" indent="-171450">
              <a:lnSpc>
                <a:spcPct val="95000"/>
              </a:lnSpc>
              <a:buFontTx/>
              <a:buAutoNum type="arabicPeriod" startAt="2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研究内容</a:t>
            </a:r>
          </a:p>
          <a:p>
            <a:pPr marL="171450" indent="-171450">
              <a:lnSpc>
                <a:spcPct val="95000"/>
              </a:lnSpc>
              <a:buFontTx/>
              <a:buAutoNum type="arabicPeriod" startAt="2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意义</a:t>
            </a:r>
          </a:p>
        </p:txBody>
      </p:sp>
      <p:sp>
        <p:nvSpPr>
          <p:cNvPr id="280586" name="Rectangle 10"/>
          <p:cNvSpPr>
            <a:spLocks noChangeArrowheads="1"/>
          </p:cNvSpPr>
          <p:nvPr/>
        </p:nvSpPr>
        <p:spPr bwMode="black">
          <a:xfrm>
            <a:off x="6262688" y="3716338"/>
            <a:ext cx="2054225" cy="784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95000"/>
              </a:lnSpc>
            </a:pPr>
            <a:r>
              <a:rPr lang="en-US" altLang="zh-CN" sz="1200">
                <a:solidFill>
                  <a:srgbClr val="000000"/>
                </a:solidFill>
                <a:ea typeface="宋体" charset="-122"/>
              </a:rPr>
              <a:t>1.</a:t>
            </a: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预防</a:t>
            </a:r>
          </a:p>
          <a:p>
            <a:pPr marL="171450" indent="-171450">
              <a:lnSpc>
                <a:spcPct val="95000"/>
              </a:lnSpc>
            </a:pPr>
            <a:r>
              <a:rPr lang="en-US" altLang="zh-CN" sz="1200">
                <a:solidFill>
                  <a:srgbClr val="000000"/>
                </a:solidFill>
                <a:ea typeface="宋体" charset="-122"/>
              </a:rPr>
              <a:t>2.</a:t>
            </a: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滋养</a:t>
            </a:r>
          </a:p>
          <a:p>
            <a:pPr marL="171450" indent="-171450">
              <a:lnSpc>
                <a:spcPct val="95000"/>
              </a:lnSpc>
            </a:pPr>
            <a:r>
              <a:rPr lang="en-US" altLang="zh-CN" sz="1200">
                <a:solidFill>
                  <a:srgbClr val="000000"/>
                </a:solidFill>
                <a:ea typeface="宋体" charset="-122"/>
              </a:rPr>
              <a:t>3.</a:t>
            </a: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益寿</a:t>
            </a:r>
          </a:p>
          <a:p>
            <a:pPr marL="171450" indent="-171450">
              <a:lnSpc>
                <a:spcPct val="95000"/>
              </a:lnSpc>
            </a:pPr>
            <a:r>
              <a:rPr lang="en-US" altLang="zh-CN" sz="1200">
                <a:solidFill>
                  <a:srgbClr val="000000"/>
                </a:solidFill>
                <a:ea typeface="宋体" charset="-122"/>
              </a:rPr>
              <a:t>4.</a:t>
            </a: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治疗</a:t>
            </a:r>
            <a:endParaRPr lang="en-US" altLang="zh-CN" sz="1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80587" name="Rectangle 11"/>
          <p:cNvSpPr>
            <a:spLocks noChangeArrowheads="1"/>
          </p:cNvSpPr>
          <p:nvPr/>
        </p:nvSpPr>
        <p:spPr bwMode="black">
          <a:xfrm>
            <a:off x="5170488" y="5451475"/>
            <a:ext cx="2281237" cy="1303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天人相应</a:t>
            </a:r>
          </a:p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全面膳食</a:t>
            </a:r>
          </a:p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合理搭配</a:t>
            </a:r>
          </a:p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饮食有节</a:t>
            </a:r>
          </a:p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饮食卫生</a:t>
            </a:r>
          </a:p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饮食禁忌</a:t>
            </a:r>
          </a:p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辨证用膳</a:t>
            </a:r>
          </a:p>
        </p:txBody>
      </p:sp>
      <p:sp>
        <p:nvSpPr>
          <p:cNvPr id="280588" name="Rectangle 12"/>
          <p:cNvSpPr>
            <a:spLocks noChangeArrowheads="1"/>
          </p:cNvSpPr>
          <p:nvPr/>
        </p:nvSpPr>
        <p:spPr bwMode="black">
          <a:xfrm>
            <a:off x="1403350" y="3721100"/>
            <a:ext cx="1541463" cy="639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/>
            <a:r>
              <a:rPr lang="en-US" altLang="zh-CN" sz="1200">
                <a:solidFill>
                  <a:srgbClr val="000000"/>
                </a:solidFill>
                <a:ea typeface="宋体" charset="-122"/>
              </a:rPr>
              <a:t>1.</a:t>
            </a: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最佳食品</a:t>
            </a:r>
          </a:p>
          <a:p>
            <a:pPr marL="171450" indent="-171450"/>
            <a:r>
              <a:rPr lang="en-US" altLang="zh-CN" sz="1200">
                <a:solidFill>
                  <a:srgbClr val="000000"/>
                </a:solidFill>
                <a:ea typeface="宋体" charset="-122"/>
              </a:rPr>
              <a:t>2.</a:t>
            </a: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垃圾食品</a:t>
            </a:r>
          </a:p>
          <a:p>
            <a:pPr marL="171450" indent="-171450"/>
            <a:r>
              <a:rPr lang="en-US" altLang="zh-CN" sz="1200">
                <a:solidFill>
                  <a:srgbClr val="000000"/>
                </a:solidFill>
                <a:ea typeface="宋体" charset="-122"/>
              </a:rPr>
              <a:t>3.</a:t>
            </a: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中国居民膳食指南</a:t>
            </a:r>
          </a:p>
        </p:txBody>
      </p:sp>
      <p:sp>
        <p:nvSpPr>
          <p:cNvPr id="280589" name="Rectangle 13"/>
          <p:cNvSpPr>
            <a:spLocks noChangeArrowheads="1"/>
          </p:cNvSpPr>
          <p:nvPr/>
        </p:nvSpPr>
        <p:spPr bwMode="black">
          <a:xfrm>
            <a:off x="1825625" y="5451475"/>
            <a:ext cx="2192338" cy="43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95000"/>
              </a:lnSpc>
              <a:buFontTx/>
              <a:buAutoNum type="arabicPeriod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现状</a:t>
            </a:r>
            <a:endParaRPr lang="en-US" altLang="zh-CN" sz="1200">
              <a:solidFill>
                <a:srgbClr val="000000"/>
              </a:solidFill>
              <a:ea typeface="宋体" charset="-122"/>
            </a:endParaRPr>
          </a:p>
          <a:p>
            <a:pPr marL="171450" indent="-171450">
              <a:lnSpc>
                <a:spcPct val="95000"/>
              </a:lnSpc>
              <a:buFontTx/>
              <a:buAutoNum type="arabicPeriod" startAt="2"/>
            </a:pPr>
            <a:r>
              <a:rPr lang="zh-CN" altLang="en-US" sz="1200">
                <a:solidFill>
                  <a:srgbClr val="000000"/>
                </a:solidFill>
                <a:ea typeface="宋体" charset="-122"/>
              </a:rPr>
              <a:t>建议</a:t>
            </a:r>
          </a:p>
        </p:txBody>
      </p:sp>
      <p:sp>
        <p:nvSpPr>
          <p:cNvPr id="280590" name="Rectangle 14"/>
          <p:cNvSpPr>
            <a:spLocks noChangeArrowheads="1"/>
          </p:cNvSpPr>
          <p:nvPr/>
        </p:nvSpPr>
        <p:spPr bwMode="white">
          <a:xfrm>
            <a:off x="3790950" y="1792288"/>
            <a:ext cx="15652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b="1">
                <a:solidFill>
                  <a:srgbClr val="000099"/>
                </a:solidFill>
                <a:ea typeface="宋体" charset="-122"/>
              </a:rPr>
              <a:t>饮食养生概述</a:t>
            </a:r>
          </a:p>
        </p:txBody>
      </p:sp>
      <p:sp>
        <p:nvSpPr>
          <p:cNvPr id="280591" name="Rectangle 15"/>
          <p:cNvSpPr>
            <a:spLocks noChangeArrowheads="1"/>
          </p:cNvSpPr>
          <p:nvPr/>
        </p:nvSpPr>
        <p:spPr bwMode="white">
          <a:xfrm>
            <a:off x="1970088" y="3132138"/>
            <a:ext cx="6508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rgbClr val="000099"/>
                </a:solidFill>
                <a:ea typeface="宋体" charset="-122"/>
              </a:rPr>
              <a:t>其他 </a:t>
            </a:r>
          </a:p>
        </p:txBody>
      </p:sp>
      <p:sp>
        <p:nvSpPr>
          <p:cNvPr id="280592" name="Rectangle 16"/>
          <p:cNvSpPr>
            <a:spLocks noChangeArrowheads="1"/>
          </p:cNvSpPr>
          <p:nvPr/>
        </p:nvSpPr>
        <p:spPr bwMode="white">
          <a:xfrm>
            <a:off x="6051550" y="3094038"/>
            <a:ext cx="15652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b="1">
                <a:solidFill>
                  <a:srgbClr val="000099"/>
                </a:solidFill>
                <a:ea typeface="宋体" charset="-122"/>
              </a:rPr>
              <a:t>饮食养生作用</a:t>
            </a:r>
          </a:p>
        </p:txBody>
      </p:sp>
      <p:sp>
        <p:nvSpPr>
          <p:cNvPr id="280593" name="Rectangle 17"/>
          <p:cNvSpPr>
            <a:spLocks noChangeArrowheads="1"/>
          </p:cNvSpPr>
          <p:nvPr/>
        </p:nvSpPr>
        <p:spPr bwMode="white">
          <a:xfrm>
            <a:off x="5367338" y="4887913"/>
            <a:ext cx="15652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 anchorCtr="1">
            <a:spAutoFit/>
          </a:bodyPr>
          <a:lstStyle/>
          <a:p>
            <a:pPr algn="ctr"/>
            <a:r>
              <a:rPr lang="zh-CN" altLang="en-US" b="1">
                <a:solidFill>
                  <a:srgbClr val="000099"/>
                </a:solidFill>
                <a:ea typeface="宋体" charset="-122"/>
              </a:rPr>
              <a:t>饮食养生原则</a:t>
            </a:r>
          </a:p>
        </p:txBody>
      </p:sp>
      <p:sp>
        <p:nvSpPr>
          <p:cNvPr id="280594" name="Rectangle 18"/>
          <p:cNvSpPr>
            <a:spLocks noChangeArrowheads="1"/>
          </p:cNvSpPr>
          <p:nvPr/>
        </p:nvSpPr>
        <p:spPr bwMode="white">
          <a:xfrm>
            <a:off x="2260600" y="4824413"/>
            <a:ext cx="133508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b="1">
                <a:solidFill>
                  <a:srgbClr val="000099"/>
                </a:solidFill>
                <a:ea typeface="宋体" charset="-122"/>
              </a:rPr>
              <a:t>大学生饮食</a:t>
            </a:r>
            <a:endParaRPr lang="en-US" altLang="zh-CN" b="1">
              <a:solidFill>
                <a:srgbClr val="000099"/>
              </a:solidFill>
              <a:ea typeface="宋体" charset="-122"/>
            </a:endParaRPr>
          </a:p>
        </p:txBody>
      </p:sp>
      <p:sp>
        <p:nvSpPr>
          <p:cNvPr id="280595" name="WordArt 19"/>
          <p:cNvSpPr>
            <a:spLocks noChangeArrowheads="1" noChangeShapeType="1" noTextEdit="1"/>
          </p:cNvSpPr>
          <p:nvPr/>
        </p:nvSpPr>
        <p:spPr bwMode="auto">
          <a:xfrm>
            <a:off x="3997325" y="3543300"/>
            <a:ext cx="1182688" cy="434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b="1" kern="10">
                <a:ln w="222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45791" dir="3378596" algn="ctr" rotWithShape="0">
                    <a:srgbClr val="000000">
                      <a:alpha val="50000"/>
                    </a:srgbClr>
                  </a:outerShdw>
                </a:effectLst>
                <a:latin typeface="华文宋体"/>
                <a:ea typeface="华文宋体"/>
              </a:rPr>
              <a:t>主要内容</a:t>
            </a:r>
          </a:p>
        </p:txBody>
      </p:sp>
      <p:sp>
        <p:nvSpPr>
          <p:cNvPr id="4116" name="AutoShape 22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93175" y="6597650"/>
            <a:ext cx="250825" cy="260350"/>
          </a:xfrm>
          <a:prstGeom prst="actionButtonEnd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8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8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0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0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0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0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0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0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0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28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28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280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80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8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8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1000"/>
                                        <p:tgtEl>
                                          <p:spTgt spid="280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1000"/>
                                        <p:tgtEl>
                                          <p:spTgt spid="28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1000"/>
                                        <p:tgtEl>
                                          <p:spTgt spid="28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280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8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80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9" grpId="0" animBg="1"/>
      <p:bldP spid="280580" grpId="0" animBg="1"/>
      <p:bldP spid="280581" grpId="0" animBg="1"/>
      <p:bldP spid="280582" grpId="0" animBg="1"/>
      <p:bldP spid="280583" grpId="0" animBg="1"/>
      <p:bldP spid="280584" grpId="0" animBg="1"/>
      <p:bldP spid="280585" grpId="0"/>
      <p:bldP spid="280586" grpId="0"/>
      <p:bldP spid="280587" grpId="0"/>
      <p:bldP spid="280588" grpId="0"/>
      <p:bldP spid="280589" grpId="0"/>
      <p:bldP spid="280590" grpId="0"/>
      <p:bldP spid="280591" grpId="0"/>
      <p:bldP spid="280592" grpId="0"/>
      <p:bldP spid="280593" grpId="0"/>
      <p:bldP spid="280594" grpId="0"/>
      <p:bldP spid="28059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饮食养生概述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概念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中医饮食养生学是指按照中医理论，调整饮食，注意饮食宜忌，合理地摄取食物，以增进健康，预防和治疗疾病，益寿延年的的一门学科（养生方法） 。</a:t>
            </a:r>
          </a:p>
          <a:p>
            <a:pPr eaLnBrk="1" hangingPunct="1">
              <a:lnSpc>
                <a:spcPct val="10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研究内容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饮食养生：“食养”、“食补”，是泛指利用饮食来达到营养机体、保持健康或增进健康的活动。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饮食治疗：“食治”、“食疗”，是泛指利用饮食来治疗或辅助治疗疾病的活动。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饮食节制：“食节”、“食用”，是泛指饮食的方式方法，包括饮食的合理习俗、饮食卫生制度等。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饮食宜忌：“食忌”、“食禁”，</a:t>
            </a:r>
            <a:r>
              <a:rPr lang="zh-CN" altLang="en-US" sz="1800" b="1" smtClean="0">
                <a:ea typeface="宋体" charset="-122"/>
              </a:rPr>
              <a:t>饮食与季节、与体质、与地域不同在应用方面的禁忌；食物之间、食物与药物之间的配伍禁忌；饮食调配制备方面禁忌，以及患病期间的饮食禁忌等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83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83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83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饮食养生概述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268413"/>
            <a:ext cx="7924800" cy="5105400"/>
          </a:xfrm>
        </p:spPr>
        <p:txBody>
          <a:bodyPr/>
          <a:lstStyle/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意义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孔子：饮食男女，人之大欲存焉。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孟子：食色，性也。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郦食其：民以食为天。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唐代大医学家孙思邈说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:“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安身之本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,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必资于食；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…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不知食宜者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,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不足以存生。” “夫为医者，当须先晓病源，知其所犯以食治之，食疗不愈然后命药。”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明代医学家李时珍说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:“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饮食者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,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人之命脉也”。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6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6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饮食养生概述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268413"/>
            <a:ext cx="5184775" cy="4797425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意义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民间俗语：人是铁，饭是钢，一顿不吃饿得慌。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医学有：病从口入。</a:t>
            </a:r>
          </a:p>
          <a:p>
            <a:pPr lvl="1" eaLnBrk="1" hangingPunct="1">
              <a:lnSpc>
                <a:spcPct val="105000"/>
              </a:lnSpc>
            </a:pPr>
            <a:r>
              <a:rPr lang="en-US" altLang="zh-CN" sz="2000" b="1" smtClean="0">
                <a:ea typeface="宋体" charset="-122"/>
              </a:rPr>
              <a:t>《</a:t>
            </a:r>
            <a:r>
              <a:rPr lang="zh-CN" altLang="en-US" sz="2000" b="1" smtClean="0">
                <a:ea typeface="宋体" charset="-122"/>
              </a:rPr>
              <a:t>把吃出来的病吃回去</a:t>
            </a:r>
            <a:r>
              <a:rPr lang="en-US" altLang="zh-CN" sz="2000" b="1" smtClean="0">
                <a:ea typeface="宋体" charset="-122"/>
              </a:rPr>
              <a:t>》</a:t>
            </a:r>
            <a:r>
              <a:rPr lang="zh-CN" altLang="en-US" sz="2000" b="1" smtClean="0">
                <a:ea typeface="宋体" charset="-122"/>
              </a:rPr>
              <a:t>中医食疗专家张悟本；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最好的医生，是自己；最好的医院，是厨房；最好的药物，是饮食；最好的疗效，是坚持</a:t>
            </a:r>
            <a:r>
              <a:rPr lang="en-US" altLang="zh-CN" sz="2000" b="1" smtClean="0">
                <a:ea typeface="宋体" charset="-122"/>
              </a:rPr>
              <a:t>!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西医的发明人，苏伯克拉底先生，在发明西医的时候，曾告诫过各国的医生和人们一句话：“一定要把饭当药吃，千万不要把药当饭吃。”</a:t>
            </a:r>
            <a:r>
              <a:rPr lang="zh-CN" altLang="en-US" sz="2000" smtClean="0">
                <a:ea typeface="宋体" charset="-122"/>
              </a:rPr>
              <a:t> </a:t>
            </a:r>
          </a:p>
        </p:txBody>
      </p:sp>
      <p:pic>
        <p:nvPicPr>
          <p:cNvPr id="302085" name="Picture 5" descr="1f569482a7f39aa8f703a60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14166" r="14999"/>
          <a:stretch>
            <a:fillRect/>
          </a:stretch>
        </p:blipFill>
        <p:spPr bwMode="auto">
          <a:xfrm>
            <a:off x="6084888" y="2060575"/>
            <a:ext cx="214153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85238" y="6481763"/>
            <a:ext cx="215900" cy="260350"/>
          </a:xfrm>
          <a:prstGeom prst="actionButtonHom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30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0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02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3600" smtClean="0">
                <a:ea typeface="宋体" charset="-122"/>
              </a:rPr>
              <a:t>饮食养生的作用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0" y="1447800"/>
            <a:ext cx="8964613" cy="5005388"/>
          </a:xfrm>
          <a:noFill/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预防作用：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合理安排饮食可保证机体的营养，使五脏功能旺盛、气血充实，预防疾病。</a:t>
            </a:r>
            <a:r>
              <a:rPr lang="en-US" altLang="zh-CN" sz="16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1600" b="1" smtClean="0">
                <a:latin typeface="宋体" charset="-122"/>
                <a:ea typeface="宋体" charset="-122"/>
              </a:rPr>
              <a:t>内经</a:t>
            </a:r>
            <a:r>
              <a:rPr lang="en-US" altLang="zh-CN" sz="16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1600" b="1" smtClean="0">
                <a:latin typeface="宋体" charset="-122"/>
                <a:ea typeface="宋体" charset="-122"/>
              </a:rPr>
              <a:t>：“正气存内，邪不可干。” 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如大蒜预防腹泻、绿豆预防中暑、葱白生姜预防风寒感冒；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中医学早在一千多年以前，就有用动物肝脏预防夜盲症，用海带预防甲状腺肿大，用谷皮、麦麸预防脚气病，用水果和蔬菜预防坏血病等记载。</a:t>
            </a:r>
          </a:p>
          <a:p>
            <a:pPr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滋养作用</a:t>
            </a:r>
          </a:p>
          <a:p>
            <a:pPr lvl="1" eaLnBrk="1" hangingPunct="1">
              <a:lnSpc>
                <a:spcPct val="95000"/>
              </a:lnSpc>
            </a:pPr>
            <a:r>
              <a:rPr lang="en-US" altLang="zh-CN" sz="16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1600" b="1" smtClean="0">
                <a:latin typeface="宋体" charset="-122"/>
                <a:ea typeface="宋体" charset="-122"/>
              </a:rPr>
              <a:t>难经</a:t>
            </a:r>
            <a:r>
              <a:rPr lang="en-US" altLang="zh-CN" sz="16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1600" b="1" smtClean="0">
                <a:latin typeface="宋体" charset="-122"/>
                <a:ea typeface="宋体" charset="-122"/>
              </a:rPr>
              <a:t>：“人赖饮食以生，五谷之味，熏肤，充身，泽毛。”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药补不如食补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食补方法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平补法：粳米、玉米、扁豆、白菜、鹌鹑、猪肉、牛奶、山药、蜂蜜等。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清补法：萝卜、冬瓜、西瓜、小米、苹果、梨、黄花菜等，以水果、蔬菜居多。 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温补法：核桃仁、大枣、龙眼肉、猪肝、狗肉、鸡肉、鳝鱼、海虾等。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峻补法 ：羊肉、狗肉、鹿肉、鹿胎、鹿尾、鹿肾、甲鱼、熊掌、鳟鱼、黄花鱼、等。 </a:t>
            </a:r>
            <a:r>
              <a:rPr lang="en-US" altLang="zh-CN" sz="1600" b="1" smtClean="0">
                <a:latin typeface="宋体" charset="-122"/>
                <a:ea typeface="宋体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2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12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2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12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12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12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1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1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ea typeface="宋体" charset="-122"/>
              </a:rPr>
              <a:t>饮食养生的作用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96975"/>
            <a:ext cx="7924800" cy="5105400"/>
          </a:xfrm>
        </p:spPr>
        <p:txBody>
          <a:bodyPr/>
          <a:lstStyle/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延缓衰老作用</a:t>
            </a:r>
          </a:p>
          <a:p>
            <a:pPr lvl="1" eaLnBrk="1" hangingPunct="1"/>
            <a:r>
              <a:rPr lang="en-US" altLang="zh-CN" sz="24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养老奉亲书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：高年之人真气耗竭，全仰饮食以资气血。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清代养生家曹廷栋认为，以粥调治颐养老人，可使其长寿。他指出：“老年有竞日食粥，不计顿，饥即食，亦能体强健，享大寿”。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芝麻、桑椹、枸杞子、龙眼肉、胡桃、蜂皇浆、山药、人乳、牛奶、甲鱼等，都含有抗衰老物质成分，都有一定的抗衰延寿作用。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13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3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>
                <a:ea typeface="宋体" charset="-122"/>
              </a:rPr>
              <a:t>饮食养生的作用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95400"/>
            <a:ext cx="4968875" cy="5302250"/>
          </a:xfrm>
        </p:spPr>
        <p:txBody>
          <a:bodyPr/>
          <a:lstStyle/>
          <a:p>
            <a:pPr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治疗作用</a:t>
            </a:r>
          </a:p>
          <a:p>
            <a:pPr lvl="1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历代医家都主张“药疗”不如“食疗” ，宋代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太平圣惠方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中有这样一段记载：“夫食能排邪而安脏腑，清神爽志以资气血，若能用食平疴，适情遣疾者，可谓上工矣。” </a:t>
            </a:r>
          </a:p>
          <a:p>
            <a:pPr lvl="1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补益脏腑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治虚证：鸡汤治虚劳，当归羊肉汤可用于产后血虚，猪骨髓用于补脑益智，动物脏器用于滋补相应的脏腑等。</a:t>
            </a:r>
          </a:p>
          <a:p>
            <a:pPr lvl="1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泻实祛邪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治实证：如马齿苋治痢疾，山楂消食积，鳗鱼治肺痨，薏米祛湿，藕汁治咳血，赤豆治水肿，姜汤可发汗解表，西瓜可清热止渴等。</a:t>
            </a:r>
            <a:endParaRPr lang="zh-CN" altLang="en-US" sz="1800" smtClean="0">
              <a:latin typeface="宋体" charset="-122"/>
              <a:ea typeface="宋体" charset="-122"/>
            </a:endParaRPr>
          </a:p>
        </p:txBody>
      </p:sp>
      <p:graphicFrame>
        <p:nvGraphicFramePr>
          <p:cNvPr id="347167" name="Group 31"/>
          <p:cNvGraphicFramePr>
            <a:graphicFrameLocks noGrp="1"/>
          </p:cNvGraphicFramePr>
          <p:nvPr>
            <p:ph sz="half" idx="2"/>
          </p:nvPr>
        </p:nvGraphicFramePr>
        <p:xfrm>
          <a:off x="5292725" y="1916113"/>
          <a:ext cx="3381375" cy="3934460"/>
        </p:xfrm>
        <a:graphic>
          <a:graphicData uri="http://schemas.openxmlformats.org/drawingml/2006/table">
            <a:tbl>
              <a:tblPr/>
              <a:tblGrid>
                <a:gridCol w="1593850"/>
                <a:gridCol w="1787525"/>
              </a:tblGrid>
              <a:tr h="5048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食疗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药疗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摄取过程长，用量大，作用缓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摄取过程短，用量小，作用急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无毒副作用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有毒副作用，只是有大小多少之分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基于营养，成分易被机化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基于治疗，成分不易被同化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满足心理要求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不一定满足心理要求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辅助治疗或直接治疗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直接治疗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67" name="AutoShape 3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85238" y="6481763"/>
            <a:ext cx="215900" cy="260350"/>
          </a:xfrm>
          <a:prstGeom prst="actionButtonHom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34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7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——</a:t>
            </a:r>
            <a:r>
              <a:rPr lang="zh-CN" altLang="en-US" sz="2800" smtClean="0"/>
              <a:t>天人相应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134350" cy="5105400"/>
          </a:xfrm>
        </p:spPr>
        <p:txBody>
          <a:bodyPr/>
          <a:lstStyle/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天人相应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顺应四时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,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不同季节用不同食物养生。中医有五季、五色、五脏相对应。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春天补肝，肝色是青色，多吃青笋、青菜、青豆、菠菜等青色食品。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夏天养心，心色是赤色，多吃山楂（红果）、西红柿、红苹果、红桃子、胡萝卜、红辣椒等红色食品。 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冬天养肾，肾色是黑色，冬天应适当多吃黑桑葚、黑芝麻、黑米、黑豆、何首乌、熟地等黑色食品。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秋天补肺，肺色是白色，多吃白果、白梨、白桃、白杏仁、百合、秋梨膏等白色食品。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长夏属脾，脾色是黄色，四时皆养，长夏及四时都可吃山药、土豆、黄小米、玉米等黄色食品。   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冬吃萝卜夏吃姜，不用医生开药方。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8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smtClean="0"/>
              <a:t>天人相应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628775"/>
            <a:ext cx="7924800" cy="3960813"/>
          </a:xfrm>
        </p:spPr>
        <p:txBody>
          <a:bodyPr/>
          <a:lstStyle/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不时不吃，提倡吃应季的食物；</a:t>
            </a:r>
          </a:p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要慎重食用反季节蔬菜，饮食不能标新立异；</a:t>
            </a:r>
          </a:p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一种蔬菜、一种谷类，只有到那个时令，到那种最饱满状态的时候，才是最佳的；</a:t>
            </a:r>
          </a:p>
          <a:p>
            <a:pPr eaLnBrk="1" hangingPunct="1"/>
            <a:r>
              <a:rPr lang="en-US" altLang="zh-CN" sz="24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食之味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中告诫我们，大蒜在四月、八月食之伤神；韭菜春食香，益人，夏食臭，五月食之昏人乏力。</a:t>
            </a:r>
            <a:r>
              <a:rPr lang="zh-CN" altLang="en-US" sz="2400" smtClean="0">
                <a:latin typeface="宋体" charset="-122"/>
                <a:ea typeface="宋体" charset="-122"/>
              </a:rPr>
              <a:t> </a:t>
            </a:r>
            <a:endParaRPr lang="zh-CN" altLang="en-US" sz="2400" b="1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大棚里养出来的东西，只有其形没有其神（味、营养）。    </a:t>
            </a:r>
          </a:p>
          <a:p>
            <a:pPr eaLnBrk="1" hangingPunct="1"/>
            <a:endParaRPr lang="zh-CN" altLang="en-US" sz="2400" b="1" smtClean="0">
              <a:latin typeface="宋体" charset="-122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smtClean="0"/>
              <a:t>天人相应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258888" y="1341438"/>
            <a:ext cx="6484937" cy="4975225"/>
            <a:chOff x="703" y="890"/>
            <a:chExt cx="4085" cy="3134"/>
          </a:xfrm>
        </p:grpSpPr>
        <p:pic>
          <p:nvPicPr>
            <p:cNvPr id="13316" name="Picture 5" descr="豆苗 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3" y="890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7" name="Picture 7" descr="甘蔗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34" y="890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9" descr="韮菜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924" y="890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9" name="Picture 11" descr="芹菜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03" y="197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0" name="Picture 14" descr="草莓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924" y="1981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1" name="Picture 16" descr="樱桃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03" y="3073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2" name="Picture 18" descr="青枣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313" y="3073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3" name="Picture 20" descr="豌豆">
              <a:hlinkClick r:id="rId16"/>
            </p:cNvPr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3924" y="3073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4" name="Rectangle 40"/>
            <p:cNvSpPr>
              <a:spLocks noChangeArrowheads="1"/>
            </p:cNvSpPr>
            <p:nvPr/>
          </p:nvSpPr>
          <p:spPr bwMode="auto">
            <a:xfrm>
              <a:off x="930" y="1611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豆苗</a:t>
              </a:r>
            </a:p>
          </p:txBody>
        </p:sp>
        <p:sp>
          <p:nvSpPr>
            <p:cNvPr id="13325" name="Rectangle 41"/>
            <p:cNvSpPr>
              <a:spLocks noChangeArrowheads="1"/>
            </p:cNvSpPr>
            <p:nvPr/>
          </p:nvSpPr>
          <p:spPr bwMode="auto">
            <a:xfrm>
              <a:off x="2542" y="1611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甘蔗</a:t>
              </a:r>
            </a:p>
          </p:txBody>
        </p:sp>
        <p:sp>
          <p:nvSpPr>
            <p:cNvPr id="13326" name="Rectangle 42"/>
            <p:cNvSpPr>
              <a:spLocks noChangeArrowheads="1"/>
            </p:cNvSpPr>
            <p:nvPr/>
          </p:nvSpPr>
          <p:spPr bwMode="auto">
            <a:xfrm>
              <a:off x="4155" y="1611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韮菜</a:t>
              </a:r>
            </a:p>
          </p:txBody>
        </p:sp>
        <p:sp>
          <p:nvSpPr>
            <p:cNvPr id="13327" name="Rectangle 43"/>
            <p:cNvSpPr>
              <a:spLocks noChangeArrowheads="1"/>
            </p:cNvSpPr>
            <p:nvPr/>
          </p:nvSpPr>
          <p:spPr bwMode="auto">
            <a:xfrm>
              <a:off x="4196" y="3793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ea typeface="宋体" charset="-122"/>
                </a:rPr>
                <a:t>豌豆</a:t>
              </a:r>
            </a:p>
          </p:txBody>
        </p:sp>
        <p:sp>
          <p:nvSpPr>
            <p:cNvPr id="13328" name="Rectangle 44"/>
            <p:cNvSpPr>
              <a:spLocks noChangeArrowheads="1"/>
            </p:cNvSpPr>
            <p:nvPr/>
          </p:nvSpPr>
          <p:spPr bwMode="auto">
            <a:xfrm>
              <a:off x="4150" y="2704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草莓</a:t>
              </a:r>
            </a:p>
          </p:txBody>
        </p:sp>
        <p:sp>
          <p:nvSpPr>
            <p:cNvPr id="13329" name="Rectangle 45"/>
            <p:cNvSpPr>
              <a:spLocks noChangeArrowheads="1"/>
            </p:cNvSpPr>
            <p:nvPr/>
          </p:nvSpPr>
          <p:spPr bwMode="auto">
            <a:xfrm>
              <a:off x="930" y="2704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芹菜</a:t>
              </a:r>
            </a:p>
          </p:txBody>
        </p:sp>
        <p:sp>
          <p:nvSpPr>
            <p:cNvPr id="13330" name="Rectangle 46"/>
            <p:cNvSpPr>
              <a:spLocks noChangeArrowheads="1"/>
            </p:cNvSpPr>
            <p:nvPr/>
          </p:nvSpPr>
          <p:spPr bwMode="auto">
            <a:xfrm>
              <a:off x="2444" y="2160"/>
              <a:ext cx="635" cy="644"/>
            </a:xfrm>
            <a:prstGeom prst="rect">
              <a:avLst/>
            </a:prstGeom>
            <a:noFill/>
            <a:ln w="15875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6000" b="1">
                  <a:solidFill>
                    <a:srgbClr val="7CA600"/>
                  </a:solidFill>
                  <a:ea typeface="黑体" pitchFamily="2" charset="-122"/>
                </a:rPr>
                <a:t>春</a:t>
              </a:r>
            </a:p>
          </p:txBody>
        </p:sp>
        <p:sp>
          <p:nvSpPr>
            <p:cNvPr id="13331" name="Rectangle 47"/>
            <p:cNvSpPr>
              <a:spLocks noChangeArrowheads="1"/>
            </p:cNvSpPr>
            <p:nvPr/>
          </p:nvSpPr>
          <p:spPr bwMode="auto">
            <a:xfrm>
              <a:off x="2540" y="3793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青枣</a:t>
              </a:r>
            </a:p>
          </p:txBody>
        </p:sp>
        <p:sp>
          <p:nvSpPr>
            <p:cNvPr id="13332" name="Rectangle 48"/>
            <p:cNvSpPr>
              <a:spLocks noChangeArrowheads="1"/>
            </p:cNvSpPr>
            <p:nvPr/>
          </p:nvSpPr>
          <p:spPr bwMode="auto">
            <a:xfrm>
              <a:off x="885" y="3793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樱桃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smtClean="0"/>
              <a:t>天人相应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187450" y="1282700"/>
            <a:ext cx="6584950" cy="4781550"/>
            <a:chOff x="748" y="808"/>
            <a:chExt cx="4148" cy="3012"/>
          </a:xfrm>
        </p:grpSpPr>
        <p:pic>
          <p:nvPicPr>
            <p:cNvPr id="14340" name="Picture 5" descr="芥菜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8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7" descr="梨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00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9" descr="桃子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32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3" name="Picture 11" descr="蕹菜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68" y="1825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4" name="Picture 14" descr="西瓜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032" y="1825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5" name="Picture 16" descr="苋菜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48" y="2892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6" name="Picture 18" descr="潺菜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400" y="2883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7" name="Picture 20" descr="冬瓜">
              <a:hlinkClick r:id="rId16"/>
            </p:cNvPr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4032" y="2883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8" name="Rectangle 40"/>
            <p:cNvSpPr>
              <a:spLocks noChangeArrowheads="1"/>
            </p:cNvSpPr>
            <p:nvPr/>
          </p:nvSpPr>
          <p:spPr bwMode="auto">
            <a:xfrm>
              <a:off x="2702" y="1521"/>
              <a:ext cx="2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梨</a:t>
              </a:r>
            </a:p>
          </p:txBody>
        </p:sp>
        <p:sp>
          <p:nvSpPr>
            <p:cNvPr id="14349" name="Rectangle 41"/>
            <p:cNvSpPr>
              <a:spLocks noChangeArrowheads="1"/>
            </p:cNvSpPr>
            <p:nvPr/>
          </p:nvSpPr>
          <p:spPr bwMode="auto">
            <a:xfrm>
              <a:off x="2608" y="3589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潺菜</a:t>
              </a:r>
            </a:p>
          </p:txBody>
        </p:sp>
        <p:sp>
          <p:nvSpPr>
            <p:cNvPr id="14350" name="Rectangle 42"/>
            <p:cNvSpPr>
              <a:spLocks noChangeArrowheads="1"/>
            </p:cNvSpPr>
            <p:nvPr/>
          </p:nvSpPr>
          <p:spPr bwMode="auto">
            <a:xfrm>
              <a:off x="4286" y="3589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冬瓜</a:t>
              </a:r>
            </a:p>
          </p:txBody>
        </p:sp>
        <p:sp>
          <p:nvSpPr>
            <p:cNvPr id="14351" name="Rectangle 43"/>
            <p:cNvSpPr>
              <a:spLocks noChangeArrowheads="1"/>
            </p:cNvSpPr>
            <p:nvPr/>
          </p:nvSpPr>
          <p:spPr bwMode="auto">
            <a:xfrm>
              <a:off x="930" y="3589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苋菜</a:t>
              </a:r>
            </a:p>
          </p:txBody>
        </p:sp>
        <p:sp>
          <p:nvSpPr>
            <p:cNvPr id="14352" name="Rectangle 44"/>
            <p:cNvSpPr>
              <a:spLocks noChangeArrowheads="1"/>
            </p:cNvSpPr>
            <p:nvPr/>
          </p:nvSpPr>
          <p:spPr bwMode="auto">
            <a:xfrm>
              <a:off x="975" y="2519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蕹菜</a:t>
              </a:r>
            </a:p>
          </p:txBody>
        </p:sp>
        <p:sp>
          <p:nvSpPr>
            <p:cNvPr id="14353" name="Rectangle 45"/>
            <p:cNvSpPr>
              <a:spLocks noChangeArrowheads="1"/>
            </p:cNvSpPr>
            <p:nvPr/>
          </p:nvSpPr>
          <p:spPr bwMode="auto">
            <a:xfrm>
              <a:off x="4286" y="1521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桃子</a:t>
              </a:r>
            </a:p>
          </p:txBody>
        </p:sp>
        <p:sp>
          <p:nvSpPr>
            <p:cNvPr id="14354" name="Rectangle 46"/>
            <p:cNvSpPr>
              <a:spLocks noChangeArrowheads="1"/>
            </p:cNvSpPr>
            <p:nvPr/>
          </p:nvSpPr>
          <p:spPr bwMode="auto">
            <a:xfrm>
              <a:off x="4241" y="2519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西瓜</a:t>
              </a:r>
            </a:p>
          </p:txBody>
        </p:sp>
        <p:sp>
          <p:nvSpPr>
            <p:cNvPr id="14355" name="Rectangle 47"/>
            <p:cNvSpPr>
              <a:spLocks noChangeArrowheads="1"/>
            </p:cNvSpPr>
            <p:nvPr/>
          </p:nvSpPr>
          <p:spPr bwMode="auto">
            <a:xfrm>
              <a:off x="2472" y="1842"/>
              <a:ext cx="726" cy="8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0" b="1">
                  <a:solidFill>
                    <a:srgbClr val="CC0000"/>
                  </a:solidFill>
                  <a:ea typeface="黑体" pitchFamily="2" charset="-122"/>
                </a:rPr>
                <a:t>夏</a:t>
              </a:r>
            </a:p>
          </p:txBody>
        </p:sp>
        <p:sp>
          <p:nvSpPr>
            <p:cNvPr id="14356" name="Rectangle 49"/>
            <p:cNvSpPr>
              <a:spLocks noChangeArrowheads="1"/>
            </p:cNvSpPr>
            <p:nvPr/>
          </p:nvSpPr>
          <p:spPr bwMode="auto">
            <a:xfrm>
              <a:off x="975" y="1521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芥菜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smtClean="0"/>
              <a:t>天人相应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219200" y="1282700"/>
            <a:ext cx="6596063" cy="4818063"/>
            <a:chOff x="768" y="808"/>
            <a:chExt cx="4155" cy="3035"/>
          </a:xfrm>
        </p:grpSpPr>
        <p:pic>
          <p:nvPicPr>
            <p:cNvPr id="15364" name="Picture 5" descr="菠菜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8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5" name="Picture 7" descr="木瓜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13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9" descr="黄瓜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59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7" name="Picture 11" descr="莲藕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68" y="1842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8" name="Picture 14" descr="猕猴桃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059" y="1847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9" name="Picture 16" descr="芋头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68" y="2886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0" name="Picture 18" descr="豇豆 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426" y="2886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1" name="Picture 20" descr="葡萄">
              <a:hlinkClick r:id="rId16"/>
            </p:cNvPr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4059" y="2886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2" name="Rectangle 38"/>
            <p:cNvSpPr>
              <a:spLocks noChangeArrowheads="1"/>
            </p:cNvSpPr>
            <p:nvPr/>
          </p:nvSpPr>
          <p:spPr bwMode="auto">
            <a:xfrm>
              <a:off x="4241" y="2568"/>
              <a:ext cx="5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猕猴桃</a:t>
              </a:r>
            </a:p>
          </p:txBody>
        </p:sp>
        <p:sp>
          <p:nvSpPr>
            <p:cNvPr id="15373" name="Rectangle 39"/>
            <p:cNvSpPr>
              <a:spLocks noChangeArrowheads="1"/>
            </p:cNvSpPr>
            <p:nvPr/>
          </p:nvSpPr>
          <p:spPr bwMode="auto">
            <a:xfrm>
              <a:off x="1020" y="2568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莲藕</a:t>
              </a:r>
            </a:p>
          </p:txBody>
        </p:sp>
        <p:sp>
          <p:nvSpPr>
            <p:cNvPr id="15374" name="Rectangle 40"/>
            <p:cNvSpPr>
              <a:spLocks noChangeArrowheads="1"/>
            </p:cNvSpPr>
            <p:nvPr/>
          </p:nvSpPr>
          <p:spPr bwMode="auto">
            <a:xfrm>
              <a:off x="2472" y="1933"/>
              <a:ext cx="681" cy="761"/>
            </a:xfrm>
            <a:prstGeom prst="rect">
              <a:avLst/>
            </a:prstGeom>
            <a:noFill/>
            <a:ln w="19050">
              <a:solidFill>
                <a:srgbClr val="FF66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7200" b="1">
                  <a:solidFill>
                    <a:srgbClr val="FF6600"/>
                  </a:solidFill>
                  <a:ea typeface="黑体" pitchFamily="2" charset="-122"/>
                </a:rPr>
                <a:t>秋</a:t>
              </a:r>
            </a:p>
          </p:txBody>
        </p:sp>
        <p:sp>
          <p:nvSpPr>
            <p:cNvPr id="15375" name="Rectangle 42"/>
            <p:cNvSpPr>
              <a:spLocks noChangeArrowheads="1"/>
            </p:cNvSpPr>
            <p:nvPr/>
          </p:nvSpPr>
          <p:spPr bwMode="auto">
            <a:xfrm>
              <a:off x="4286" y="3612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葡萄</a:t>
              </a:r>
            </a:p>
          </p:txBody>
        </p:sp>
        <p:sp>
          <p:nvSpPr>
            <p:cNvPr id="15376" name="Rectangle 43"/>
            <p:cNvSpPr>
              <a:spLocks noChangeArrowheads="1"/>
            </p:cNvSpPr>
            <p:nvPr/>
          </p:nvSpPr>
          <p:spPr bwMode="auto">
            <a:xfrm>
              <a:off x="930" y="3612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芋头</a:t>
              </a:r>
            </a:p>
          </p:txBody>
        </p:sp>
        <p:sp>
          <p:nvSpPr>
            <p:cNvPr id="15377" name="Rectangle 44"/>
            <p:cNvSpPr>
              <a:spLocks noChangeArrowheads="1"/>
            </p:cNvSpPr>
            <p:nvPr/>
          </p:nvSpPr>
          <p:spPr bwMode="auto">
            <a:xfrm>
              <a:off x="2653" y="3612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豇豆</a:t>
              </a:r>
            </a:p>
          </p:txBody>
        </p:sp>
        <p:sp>
          <p:nvSpPr>
            <p:cNvPr id="15378" name="Rectangle 46"/>
            <p:cNvSpPr>
              <a:spLocks noChangeArrowheads="1"/>
            </p:cNvSpPr>
            <p:nvPr/>
          </p:nvSpPr>
          <p:spPr bwMode="auto">
            <a:xfrm>
              <a:off x="4286" y="1525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黄瓜</a:t>
              </a:r>
            </a:p>
          </p:txBody>
        </p:sp>
        <p:sp>
          <p:nvSpPr>
            <p:cNvPr id="15379" name="Rectangle 47"/>
            <p:cNvSpPr>
              <a:spLocks noChangeArrowheads="1"/>
            </p:cNvSpPr>
            <p:nvPr/>
          </p:nvSpPr>
          <p:spPr bwMode="auto">
            <a:xfrm>
              <a:off x="1066" y="1525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菠菜</a:t>
              </a:r>
            </a:p>
          </p:txBody>
        </p:sp>
        <p:sp>
          <p:nvSpPr>
            <p:cNvPr id="15380" name="Rectangle 48"/>
            <p:cNvSpPr>
              <a:spLocks noChangeArrowheads="1"/>
            </p:cNvSpPr>
            <p:nvPr/>
          </p:nvSpPr>
          <p:spPr bwMode="auto">
            <a:xfrm>
              <a:off x="2676" y="1525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木瓜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1"/>
          <p:cNvGrpSpPr>
            <a:grpSpLocks/>
          </p:cNvGrpSpPr>
          <p:nvPr/>
        </p:nvGrpSpPr>
        <p:grpSpPr bwMode="auto">
          <a:xfrm>
            <a:off x="1219200" y="1282700"/>
            <a:ext cx="6553200" cy="4889500"/>
            <a:chOff x="768" y="808"/>
            <a:chExt cx="4128" cy="3080"/>
          </a:xfrm>
        </p:grpSpPr>
        <p:pic>
          <p:nvPicPr>
            <p:cNvPr id="16388" name="Picture 39" descr="芥兰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8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41" descr="萝卜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00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43" descr="绍菜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32" y="808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1" name="Picture 45" descr="菜心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68" y="1880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2" name="Picture 48" descr="大白菜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032" y="1880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3" name="Picture 50" descr="西洋菜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68" y="2937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4" name="Picture 52" descr="桔子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400" y="2937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5" name="Picture 54" descr="生菜">
              <a:hlinkClick r:id="rId16"/>
            </p:cNvPr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4032" y="2937"/>
              <a:ext cx="86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6" name="Rectangle 72"/>
            <p:cNvSpPr>
              <a:spLocks noChangeArrowheads="1"/>
            </p:cNvSpPr>
            <p:nvPr/>
          </p:nvSpPr>
          <p:spPr bwMode="auto">
            <a:xfrm>
              <a:off x="975" y="1525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芥兰</a:t>
              </a:r>
            </a:p>
          </p:txBody>
        </p:sp>
        <p:sp>
          <p:nvSpPr>
            <p:cNvPr id="16397" name="Rectangle 73"/>
            <p:cNvSpPr>
              <a:spLocks noChangeArrowheads="1"/>
            </p:cNvSpPr>
            <p:nvPr/>
          </p:nvSpPr>
          <p:spPr bwMode="auto">
            <a:xfrm>
              <a:off x="2608" y="1525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萝卜</a:t>
              </a:r>
            </a:p>
          </p:txBody>
        </p:sp>
        <p:sp>
          <p:nvSpPr>
            <p:cNvPr id="16398" name="Rectangle 74"/>
            <p:cNvSpPr>
              <a:spLocks noChangeArrowheads="1"/>
            </p:cNvSpPr>
            <p:nvPr/>
          </p:nvSpPr>
          <p:spPr bwMode="auto">
            <a:xfrm>
              <a:off x="2608" y="3657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桔子</a:t>
              </a:r>
            </a:p>
          </p:txBody>
        </p:sp>
        <p:sp>
          <p:nvSpPr>
            <p:cNvPr id="16399" name="Rectangle 75"/>
            <p:cNvSpPr>
              <a:spLocks noChangeArrowheads="1"/>
            </p:cNvSpPr>
            <p:nvPr/>
          </p:nvSpPr>
          <p:spPr bwMode="auto">
            <a:xfrm>
              <a:off x="4332" y="3657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生菜</a:t>
              </a:r>
            </a:p>
          </p:txBody>
        </p:sp>
        <p:sp>
          <p:nvSpPr>
            <p:cNvPr id="16400" name="Rectangle 76"/>
            <p:cNvSpPr>
              <a:spLocks noChangeArrowheads="1"/>
            </p:cNvSpPr>
            <p:nvPr/>
          </p:nvSpPr>
          <p:spPr bwMode="auto">
            <a:xfrm>
              <a:off x="4241" y="2614"/>
              <a:ext cx="5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大白菜</a:t>
              </a:r>
            </a:p>
          </p:txBody>
        </p:sp>
        <p:sp>
          <p:nvSpPr>
            <p:cNvPr id="16401" name="Rectangle 77"/>
            <p:cNvSpPr>
              <a:spLocks noChangeArrowheads="1"/>
            </p:cNvSpPr>
            <p:nvPr/>
          </p:nvSpPr>
          <p:spPr bwMode="auto">
            <a:xfrm>
              <a:off x="4286" y="1525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绍菜</a:t>
              </a:r>
            </a:p>
          </p:txBody>
        </p:sp>
        <p:sp>
          <p:nvSpPr>
            <p:cNvPr id="16402" name="Rectangle 78"/>
            <p:cNvSpPr>
              <a:spLocks noChangeArrowheads="1"/>
            </p:cNvSpPr>
            <p:nvPr/>
          </p:nvSpPr>
          <p:spPr bwMode="auto">
            <a:xfrm>
              <a:off x="930" y="2614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菜心</a:t>
              </a:r>
            </a:p>
          </p:txBody>
        </p:sp>
        <p:sp>
          <p:nvSpPr>
            <p:cNvPr id="16403" name="Rectangle 79"/>
            <p:cNvSpPr>
              <a:spLocks noChangeArrowheads="1"/>
            </p:cNvSpPr>
            <p:nvPr/>
          </p:nvSpPr>
          <p:spPr bwMode="auto">
            <a:xfrm>
              <a:off x="884" y="3657"/>
              <a:ext cx="5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777777"/>
                  </a:solidFill>
                  <a:ea typeface="宋体" charset="-122"/>
                </a:rPr>
                <a:t>西洋菜</a:t>
              </a:r>
            </a:p>
          </p:txBody>
        </p:sp>
        <p:sp>
          <p:nvSpPr>
            <p:cNvPr id="16404" name="Rectangle 80"/>
            <p:cNvSpPr>
              <a:spLocks noChangeArrowheads="1"/>
            </p:cNvSpPr>
            <p:nvPr/>
          </p:nvSpPr>
          <p:spPr bwMode="auto">
            <a:xfrm>
              <a:off x="2562" y="1979"/>
              <a:ext cx="658" cy="704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6600" b="1">
                  <a:solidFill>
                    <a:srgbClr val="336699"/>
                  </a:solidFill>
                  <a:ea typeface="黑体" pitchFamily="2" charset="-122"/>
                </a:rPr>
                <a:t>冬</a:t>
              </a:r>
            </a:p>
          </p:txBody>
        </p:sp>
      </p:grpSp>
      <p:sp>
        <p:nvSpPr>
          <p:cNvPr id="16387" name="Rectangle 82"/>
          <p:cNvSpPr>
            <a:spLocks noChangeArrowheads="1"/>
          </p:cNvSpPr>
          <p:nvPr/>
        </p:nvSpPr>
        <p:spPr bwMode="auto">
          <a:xfrm>
            <a:off x="1547813" y="18891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ea typeface="黑体" pitchFamily="2" charset="-122"/>
              </a:rPr>
              <a:t>饮食养生原则</a:t>
            </a:r>
            <a:r>
              <a:rPr lang="en-US" altLang="zh-CN" sz="2400" b="1">
                <a:solidFill>
                  <a:schemeClr val="bg1"/>
                </a:solidFill>
                <a:latin typeface="宋体" charset="-122"/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bg1"/>
                </a:solidFill>
                <a:ea typeface="黑体" pitchFamily="2" charset="-122"/>
              </a:rPr>
              <a:t>天人相应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smtClean="0"/>
              <a:t>天人相应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497888" cy="5472112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 一方水土养一方人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四川、湖南人吃辣，湿和热特别重，苦瓜是苦的，是往下降的，而辣椒是往上升的，辛开苦降，胃口就开了。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广东人煲汤，广东有夏无冬，只有生发没有闭藏，一年四季就像那常绿植物一样，你不给他足够的营养，他就没法维持这个平衡。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广东的汤拿到黑龙江去喝，不出三天，头上就起包了。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为什么喝鸡汤但要吃烤鸭呢？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鸭子在水里长成，其性偏寒，是凉性的。把鸭子放到烤炉里一烤，去掉寒性，变成平性，北京有烤鸭。南方炖老鸭汤，是因为那个老鸭的寒性已经下去了。</a:t>
            </a:r>
            <a:r>
              <a:rPr lang="zh-CN" altLang="en-US" sz="2000" smtClean="0">
                <a:ea typeface="宋体" charset="-122"/>
              </a:rPr>
              <a:t> </a:t>
            </a:r>
            <a:endParaRPr lang="zh-CN" altLang="en-US" sz="2000" b="1" smtClean="0">
              <a:ea typeface="宋体" charset="-122"/>
            </a:endParaRP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鸡是温性的，炖鸡汤，喝了没事，有进补的功效。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ea typeface="宋体" charset="-122"/>
              </a:rPr>
              <a:t>南京有咸水鸭，用盐把那个鸭子的寒性佐治了，盐是热性的，盐能够把鸭子的寒性中和。</a:t>
            </a:r>
            <a:endParaRPr lang="zh-CN" altLang="en-US" sz="2000" b="1" smtClean="0">
              <a:latin typeface="宋体" charset="-122"/>
              <a:ea typeface="宋体" charset="-122"/>
            </a:endParaRPr>
          </a:p>
          <a:p>
            <a:pPr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一方水土产一方物，一方水土养一方人。人们爱吃土鸡、土猪、本地的。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5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5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35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5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5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5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35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35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smtClean="0"/>
              <a:t>全面膳食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928688"/>
            <a:ext cx="7924800" cy="1341437"/>
          </a:xfrm>
        </p:spPr>
        <p:txBody>
          <a:bodyPr/>
          <a:lstStyle/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全面膳食</a:t>
            </a:r>
          </a:p>
          <a:p>
            <a:pPr lvl="1" eaLnBrk="1" hangingPunct="1"/>
            <a:r>
              <a:rPr lang="en-US" altLang="zh-CN" sz="20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素问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·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脏气法时论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中就指出：“五谷为养，五果为助，五畜为益，五菜为充，气味合而服之，以补精益气”。</a:t>
            </a:r>
          </a:p>
        </p:txBody>
      </p:sp>
      <p:pic>
        <p:nvPicPr>
          <p:cNvPr id="303111" name="Picture 7" descr="373bc4b41667b0428bd4b2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2214563"/>
            <a:ext cx="57880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3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30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smtClean="0"/>
              <a:t>全面膳食</a:t>
            </a:r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2133600" y="1219200"/>
            <a:ext cx="5102225" cy="685800"/>
          </a:xfrm>
          <a:prstGeom prst="cloudCallout">
            <a:avLst>
              <a:gd name="adj1" fmla="val -44213"/>
              <a:gd name="adj2" fmla="val 30093"/>
            </a:avLst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kumimoji="1" lang="zh-TW" altLang="en-US" sz="2400">
                <a:solidFill>
                  <a:srgbClr val="CC3300"/>
                </a:solidFill>
                <a:latin typeface="Times New Roman" pitchFamily="18" charset="0"/>
                <a:ea typeface="隶书" pitchFamily="49" charset="-122"/>
              </a:rPr>
              <a:t>亞州金字塔？</a:t>
            </a:r>
            <a:endParaRPr kumimoji="1" lang="zh-CN" altLang="en-US" sz="2400">
              <a:solidFill>
                <a:srgbClr val="CC3300"/>
              </a:solidFill>
              <a:latin typeface="Times New Roman" pitchFamily="18" charset="0"/>
              <a:ea typeface="隶书" pitchFamily="49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9750" y="2060575"/>
            <a:ext cx="8305800" cy="1328738"/>
            <a:chOff x="336" y="1344"/>
            <a:chExt cx="5232" cy="672"/>
          </a:xfrm>
        </p:grpSpPr>
        <p:grpSp>
          <p:nvGrpSpPr>
            <p:cNvPr id="19488" name="Group 5"/>
            <p:cNvGrpSpPr>
              <a:grpSpLocks/>
            </p:cNvGrpSpPr>
            <p:nvPr/>
          </p:nvGrpSpPr>
          <p:grpSpPr bwMode="auto">
            <a:xfrm>
              <a:off x="2688" y="1344"/>
              <a:ext cx="624" cy="336"/>
              <a:chOff x="1632" y="1344"/>
              <a:chExt cx="624" cy="336"/>
            </a:xfrm>
          </p:grpSpPr>
          <p:sp>
            <p:nvSpPr>
              <p:cNvPr id="75782" name="AutoShape 6"/>
              <p:cNvSpPr>
                <a:spLocks noChangeArrowheads="1"/>
              </p:cNvSpPr>
              <p:nvPr/>
            </p:nvSpPr>
            <p:spPr bwMode="auto">
              <a:xfrm>
                <a:off x="1632" y="1344"/>
                <a:ext cx="624" cy="336"/>
              </a:xfrm>
              <a:prstGeom prst="triangle">
                <a:avLst>
                  <a:gd name="adj" fmla="val 47435"/>
                </a:avLst>
              </a:prstGeom>
              <a:gradFill rotWithShape="0">
                <a:gsLst>
                  <a:gs pos="0">
                    <a:schemeClr val="bg1"/>
                  </a:gs>
                  <a:gs pos="50000">
                    <a:srgbClr val="FFCC00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ea typeface="宋体" pitchFamily="2" charset="-122"/>
                </a:endParaRPr>
              </a:p>
            </p:txBody>
          </p:sp>
          <p:sp>
            <p:nvSpPr>
              <p:cNvPr id="75783" name="Text Box 7"/>
              <p:cNvSpPr txBox="1">
                <a:spLocks noChangeArrowheads="1"/>
              </p:cNvSpPr>
              <p:nvPr/>
            </p:nvSpPr>
            <p:spPr bwMode="auto">
              <a:xfrm>
                <a:off x="1752" y="1392"/>
                <a:ext cx="384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kumimoji="1" lang="zh-CN" altLang="en-US" sz="2000" b="1">
                    <a:solidFill>
                      <a:srgbClr val="9900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ea typeface="幼圆" pitchFamily="49" charset="-122"/>
                  </a:rPr>
                  <a:t>菜</a:t>
                </a:r>
              </a:p>
            </p:txBody>
          </p:sp>
        </p:grpSp>
        <p:grpSp>
          <p:nvGrpSpPr>
            <p:cNvPr id="19489" name="Group 8"/>
            <p:cNvGrpSpPr>
              <a:grpSpLocks/>
            </p:cNvGrpSpPr>
            <p:nvPr/>
          </p:nvGrpSpPr>
          <p:grpSpPr bwMode="auto">
            <a:xfrm>
              <a:off x="336" y="1728"/>
              <a:ext cx="864" cy="288"/>
              <a:chOff x="480" y="864"/>
              <a:chExt cx="960" cy="288"/>
            </a:xfrm>
          </p:grpSpPr>
          <p:sp>
            <p:nvSpPr>
              <p:cNvPr id="19506" name="Oval 9"/>
              <p:cNvSpPr>
                <a:spLocks noChangeArrowheads="1"/>
              </p:cNvSpPr>
              <p:nvPr/>
            </p:nvSpPr>
            <p:spPr bwMode="auto">
              <a:xfrm>
                <a:off x="480" y="864"/>
                <a:ext cx="960" cy="288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CCFFCC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>
                  <a:ea typeface="宋体" charset="-122"/>
                </a:endParaRPr>
              </a:p>
            </p:txBody>
          </p:sp>
          <p:sp>
            <p:nvSpPr>
              <p:cNvPr id="19507" name="Text Box 10"/>
              <p:cNvSpPr txBox="1">
                <a:spLocks noChangeArrowheads="1"/>
              </p:cNvSpPr>
              <p:nvPr/>
            </p:nvSpPr>
            <p:spPr bwMode="auto">
              <a:xfrm>
                <a:off x="672" y="912"/>
                <a:ext cx="576" cy="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zh-CN" altLang="en-US" sz="1600" b="1">
                    <a:solidFill>
                      <a:srgbClr val="0066CC"/>
                    </a:solidFill>
                    <a:latin typeface="Times New Roman" pitchFamily="18" charset="0"/>
                    <a:ea typeface="幼圆" pitchFamily="49" charset="-122"/>
                  </a:rPr>
                  <a:t>胡萝卜</a:t>
                </a:r>
              </a:p>
            </p:txBody>
          </p:sp>
        </p:grpSp>
        <p:grpSp>
          <p:nvGrpSpPr>
            <p:cNvPr id="19490" name="Group 11"/>
            <p:cNvGrpSpPr>
              <a:grpSpLocks/>
            </p:cNvGrpSpPr>
            <p:nvPr/>
          </p:nvGrpSpPr>
          <p:grpSpPr bwMode="auto">
            <a:xfrm>
              <a:off x="1440" y="1728"/>
              <a:ext cx="864" cy="288"/>
              <a:chOff x="480" y="864"/>
              <a:chExt cx="960" cy="288"/>
            </a:xfrm>
          </p:grpSpPr>
          <p:sp>
            <p:nvSpPr>
              <p:cNvPr id="19504" name="Oval 12"/>
              <p:cNvSpPr>
                <a:spLocks noChangeArrowheads="1"/>
              </p:cNvSpPr>
              <p:nvPr/>
            </p:nvSpPr>
            <p:spPr bwMode="auto">
              <a:xfrm>
                <a:off x="480" y="864"/>
                <a:ext cx="960" cy="288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CCFFCC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>
                  <a:ea typeface="宋体" charset="-122"/>
                </a:endParaRPr>
              </a:p>
            </p:txBody>
          </p:sp>
          <p:sp>
            <p:nvSpPr>
              <p:cNvPr id="19505" name="Text Box 13"/>
              <p:cNvSpPr txBox="1">
                <a:spLocks noChangeArrowheads="1"/>
              </p:cNvSpPr>
              <p:nvPr/>
            </p:nvSpPr>
            <p:spPr bwMode="auto">
              <a:xfrm>
                <a:off x="672" y="912"/>
                <a:ext cx="576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zh-CN" altLang="en-US" sz="1600" b="1">
                    <a:solidFill>
                      <a:srgbClr val="0066CC"/>
                    </a:solidFill>
                    <a:latin typeface="Times New Roman" pitchFamily="18" charset="0"/>
                    <a:ea typeface="幼圆" pitchFamily="49" charset="-122"/>
                  </a:rPr>
                  <a:t>南瓜</a:t>
                </a:r>
              </a:p>
            </p:txBody>
          </p:sp>
        </p:grpSp>
        <p:grpSp>
          <p:nvGrpSpPr>
            <p:cNvPr id="19491" name="Group 14"/>
            <p:cNvGrpSpPr>
              <a:grpSpLocks/>
            </p:cNvGrpSpPr>
            <p:nvPr/>
          </p:nvGrpSpPr>
          <p:grpSpPr bwMode="auto">
            <a:xfrm>
              <a:off x="2544" y="1728"/>
              <a:ext cx="864" cy="288"/>
              <a:chOff x="480" y="864"/>
              <a:chExt cx="960" cy="288"/>
            </a:xfrm>
          </p:grpSpPr>
          <p:sp>
            <p:nvSpPr>
              <p:cNvPr id="19502" name="Oval 15"/>
              <p:cNvSpPr>
                <a:spLocks noChangeArrowheads="1"/>
              </p:cNvSpPr>
              <p:nvPr/>
            </p:nvSpPr>
            <p:spPr bwMode="auto">
              <a:xfrm>
                <a:off x="480" y="864"/>
                <a:ext cx="960" cy="288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CCFFCC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>
                  <a:ea typeface="宋体" charset="-122"/>
                </a:endParaRPr>
              </a:p>
            </p:txBody>
          </p:sp>
          <p:sp>
            <p:nvSpPr>
              <p:cNvPr id="19503" name="Text Box 16"/>
              <p:cNvSpPr txBox="1">
                <a:spLocks noChangeArrowheads="1"/>
              </p:cNvSpPr>
              <p:nvPr/>
            </p:nvSpPr>
            <p:spPr bwMode="auto">
              <a:xfrm>
                <a:off x="672" y="912"/>
                <a:ext cx="576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zh-CN" altLang="en-US" sz="1600" b="1">
                    <a:solidFill>
                      <a:srgbClr val="0066CC"/>
                    </a:solidFill>
                    <a:latin typeface="Times New Roman" pitchFamily="18" charset="0"/>
                    <a:ea typeface="幼圆" pitchFamily="49" charset="-122"/>
                  </a:rPr>
                  <a:t>西红柿</a:t>
                </a:r>
              </a:p>
            </p:txBody>
          </p:sp>
        </p:grpSp>
        <p:sp>
          <p:nvSpPr>
            <p:cNvPr id="19492" name="Line 17"/>
            <p:cNvSpPr>
              <a:spLocks noChangeShapeType="1"/>
            </p:cNvSpPr>
            <p:nvPr/>
          </p:nvSpPr>
          <p:spPr bwMode="auto">
            <a:xfrm>
              <a:off x="2304" y="1872"/>
              <a:ext cx="288" cy="0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3" name="Line 18"/>
            <p:cNvSpPr>
              <a:spLocks noChangeShapeType="1"/>
            </p:cNvSpPr>
            <p:nvPr/>
          </p:nvSpPr>
          <p:spPr bwMode="auto">
            <a:xfrm>
              <a:off x="1200" y="1872"/>
              <a:ext cx="288" cy="0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9494" name="Group 19"/>
            <p:cNvGrpSpPr>
              <a:grpSpLocks/>
            </p:cNvGrpSpPr>
            <p:nvPr/>
          </p:nvGrpSpPr>
          <p:grpSpPr bwMode="auto">
            <a:xfrm>
              <a:off x="3600" y="1728"/>
              <a:ext cx="864" cy="288"/>
              <a:chOff x="480" y="864"/>
              <a:chExt cx="960" cy="288"/>
            </a:xfrm>
          </p:grpSpPr>
          <p:sp>
            <p:nvSpPr>
              <p:cNvPr id="19500" name="Oval 20"/>
              <p:cNvSpPr>
                <a:spLocks noChangeArrowheads="1"/>
              </p:cNvSpPr>
              <p:nvPr/>
            </p:nvSpPr>
            <p:spPr bwMode="auto">
              <a:xfrm>
                <a:off x="480" y="864"/>
                <a:ext cx="960" cy="288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CCFFCC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>
                  <a:ea typeface="宋体" charset="-122"/>
                </a:endParaRPr>
              </a:p>
            </p:txBody>
          </p:sp>
          <p:sp>
            <p:nvSpPr>
              <p:cNvPr id="19501" name="Text Box 21"/>
              <p:cNvSpPr txBox="1">
                <a:spLocks noChangeArrowheads="1"/>
              </p:cNvSpPr>
              <p:nvPr/>
            </p:nvSpPr>
            <p:spPr bwMode="auto">
              <a:xfrm>
                <a:off x="672" y="912"/>
                <a:ext cx="576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zh-CN" altLang="en-US" sz="1600" b="1">
                    <a:solidFill>
                      <a:srgbClr val="0066CC"/>
                    </a:solidFill>
                    <a:latin typeface="Times New Roman" pitchFamily="18" charset="0"/>
                    <a:ea typeface="幼圆" pitchFamily="49" charset="-122"/>
                  </a:rPr>
                  <a:t>大蒜</a:t>
                </a:r>
              </a:p>
            </p:txBody>
          </p:sp>
        </p:grpSp>
        <p:grpSp>
          <p:nvGrpSpPr>
            <p:cNvPr id="19495" name="Group 22"/>
            <p:cNvGrpSpPr>
              <a:grpSpLocks/>
            </p:cNvGrpSpPr>
            <p:nvPr/>
          </p:nvGrpSpPr>
          <p:grpSpPr bwMode="auto">
            <a:xfrm>
              <a:off x="4704" y="1728"/>
              <a:ext cx="864" cy="288"/>
              <a:chOff x="480" y="864"/>
              <a:chExt cx="960" cy="288"/>
            </a:xfrm>
          </p:grpSpPr>
          <p:sp>
            <p:nvSpPr>
              <p:cNvPr id="19498" name="Oval 23"/>
              <p:cNvSpPr>
                <a:spLocks noChangeArrowheads="1"/>
              </p:cNvSpPr>
              <p:nvPr/>
            </p:nvSpPr>
            <p:spPr bwMode="auto">
              <a:xfrm>
                <a:off x="480" y="864"/>
                <a:ext cx="960" cy="288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CCFFCC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>
                  <a:ea typeface="宋体" charset="-122"/>
                </a:endParaRPr>
              </a:p>
            </p:txBody>
          </p:sp>
          <p:sp>
            <p:nvSpPr>
              <p:cNvPr id="19499" name="Text Box 24"/>
              <p:cNvSpPr txBox="1">
                <a:spLocks noChangeArrowheads="1"/>
              </p:cNvSpPr>
              <p:nvPr/>
            </p:nvSpPr>
            <p:spPr bwMode="auto">
              <a:xfrm>
                <a:off x="672" y="912"/>
                <a:ext cx="576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zh-CN" altLang="en-US" sz="1600" b="1">
                    <a:solidFill>
                      <a:srgbClr val="006600"/>
                    </a:solidFill>
                    <a:latin typeface="Times New Roman" pitchFamily="18" charset="0"/>
                    <a:ea typeface="幼圆" pitchFamily="49" charset="-122"/>
                  </a:rPr>
                  <a:t>。。。</a:t>
                </a:r>
              </a:p>
            </p:txBody>
          </p:sp>
        </p:grpSp>
        <p:sp>
          <p:nvSpPr>
            <p:cNvPr id="19496" name="Line 25"/>
            <p:cNvSpPr>
              <a:spLocks noChangeShapeType="1"/>
            </p:cNvSpPr>
            <p:nvPr/>
          </p:nvSpPr>
          <p:spPr bwMode="auto">
            <a:xfrm>
              <a:off x="4464" y="1872"/>
              <a:ext cx="288" cy="0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Line 26"/>
            <p:cNvSpPr>
              <a:spLocks noChangeShapeType="1"/>
            </p:cNvSpPr>
            <p:nvPr/>
          </p:nvSpPr>
          <p:spPr bwMode="auto">
            <a:xfrm>
              <a:off x="3360" y="1872"/>
              <a:ext cx="288" cy="0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Group 27"/>
          <p:cNvGrpSpPr>
            <a:grpSpLocks/>
          </p:cNvGrpSpPr>
          <p:nvPr/>
        </p:nvGrpSpPr>
        <p:grpSpPr bwMode="auto">
          <a:xfrm>
            <a:off x="1403350" y="5080000"/>
            <a:ext cx="6553200" cy="1517650"/>
            <a:chOff x="1008" y="2928"/>
            <a:chExt cx="4128" cy="768"/>
          </a:xfrm>
        </p:grpSpPr>
        <p:grpSp>
          <p:nvGrpSpPr>
            <p:cNvPr id="19469" name="Group 28"/>
            <p:cNvGrpSpPr>
              <a:grpSpLocks/>
            </p:cNvGrpSpPr>
            <p:nvPr/>
          </p:nvGrpSpPr>
          <p:grpSpPr bwMode="auto">
            <a:xfrm>
              <a:off x="2208" y="2928"/>
              <a:ext cx="1872" cy="384"/>
              <a:chOff x="1008" y="3408"/>
              <a:chExt cx="1872" cy="384"/>
            </a:xfrm>
          </p:grpSpPr>
          <p:sp>
            <p:nvSpPr>
              <p:cNvPr id="75805" name="AutoShape 29"/>
              <p:cNvSpPr>
                <a:spLocks noChangeArrowheads="1"/>
              </p:cNvSpPr>
              <p:nvPr/>
            </p:nvSpPr>
            <p:spPr bwMode="auto">
              <a:xfrm rot="10800000">
                <a:off x="1008" y="3408"/>
                <a:ext cx="1872" cy="38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CC00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ea typeface="宋体" pitchFamily="2" charset="-122"/>
                </a:endParaRPr>
              </a:p>
            </p:txBody>
          </p:sp>
          <p:sp>
            <p:nvSpPr>
              <p:cNvPr id="75806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456"/>
                <a:ext cx="384" cy="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zh-CN" altLang="en-US" sz="2000" b="1">
                    <a:solidFill>
                      <a:srgbClr val="9900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ea typeface="幼圆" pitchFamily="49" charset="-122"/>
                  </a:rPr>
                  <a:t>谷</a:t>
                </a:r>
              </a:p>
            </p:txBody>
          </p:sp>
        </p:grpSp>
        <p:grpSp>
          <p:nvGrpSpPr>
            <p:cNvPr id="19470" name="Group 31"/>
            <p:cNvGrpSpPr>
              <a:grpSpLocks/>
            </p:cNvGrpSpPr>
            <p:nvPr/>
          </p:nvGrpSpPr>
          <p:grpSpPr bwMode="auto">
            <a:xfrm>
              <a:off x="1008" y="3408"/>
              <a:ext cx="4128" cy="288"/>
              <a:chOff x="1056" y="2640"/>
              <a:chExt cx="4128" cy="288"/>
            </a:xfrm>
          </p:grpSpPr>
          <p:grpSp>
            <p:nvGrpSpPr>
              <p:cNvPr id="19471" name="Group 32"/>
              <p:cNvGrpSpPr>
                <a:grpSpLocks/>
              </p:cNvGrpSpPr>
              <p:nvPr/>
            </p:nvGrpSpPr>
            <p:grpSpPr bwMode="auto">
              <a:xfrm>
                <a:off x="1056" y="2640"/>
                <a:ext cx="864" cy="288"/>
                <a:chOff x="480" y="864"/>
                <a:chExt cx="960" cy="288"/>
              </a:xfrm>
            </p:grpSpPr>
            <p:sp>
              <p:nvSpPr>
                <p:cNvPr id="19484" name="Oval 33"/>
                <p:cNvSpPr>
                  <a:spLocks noChangeArrowheads="1"/>
                </p:cNvSpPr>
                <p:nvPr/>
              </p:nvSpPr>
              <p:spPr bwMode="auto">
                <a:xfrm>
                  <a:off x="480" y="864"/>
                  <a:ext cx="960" cy="28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CCFFCC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>
                    <a:ea typeface="宋体" charset="-122"/>
                  </a:endParaRPr>
                </a:p>
              </p:txBody>
            </p:sp>
            <p:sp>
              <p:nvSpPr>
                <p:cNvPr id="19485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672" y="912"/>
                  <a:ext cx="576" cy="1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kumimoji="1" lang="zh-CN" altLang="en-US" sz="1600" b="1">
                      <a:solidFill>
                        <a:srgbClr val="0066CC"/>
                      </a:solidFill>
                      <a:latin typeface="Times New Roman" pitchFamily="18" charset="0"/>
                      <a:ea typeface="幼圆" pitchFamily="49" charset="-122"/>
                    </a:rPr>
                    <a:t>老玉米</a:t>
                  </a:r>
                </a:p>
              </p:txBody>
            </p:sp>
          </p:grpSp>
          <p:grpSp>
            <p:nvGrpSpPr>
              <p:cNvPr id="19472" name="Group 35"/>
              <p:cNvGrpSpPr>
                <a:grpSpLocks/>
              </p:cNvGrpSpPr>
              <p:nvPr/>
            </p:nvGrpSpPr>
            <p:grpSpPr bwMode="auto">
              <a:xfrm>
                <a:off x="2160" y="2640"/>
                <a:ext cx="864" cy="288"/>
                <a:chOff x="480" y="864"/>
                <a:chExt cx="960" cy="288"/>
              </a:xfrm>
            </p:grpSpPr>
            <p:sp>
              <p:nvSpPr>
                <p:cNvPr id="19482" name="Oval 36"/>
                <p:cNvSpPr>
                  <a:spLocks noChangeArrowheads="1"/>
                </p:cNvSpPr>
                <p:nvPr/>
              </p:nvSpPr>
              <p:spPr bwMode="auto">
                <a:xfrm>
                  <a:off x="480" y="864"/>
                  <a:ext cx="960" cy="28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CCFFCC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>
                    <a:ea typeface="宋体" charset="-122"/>
                  </a:endParaRPr>
                </a:p>
              </p:txBody>
            </p:sp>
            <p:sp>
              <p:nvSpPr>
                <p:cNvPr id="19483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672" y="912"/>
                  <a:ext cx="576" cy="1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kumimoji="1" lang="zh-CN" altLang="en-US" sz="1600" b="1">
                      <a:solidFill>
                        <a:srgbClr val="0066CC"/>
                      </a:solidFill>
                      <a:latin typeface="Times New Roman" pitchFamily="18" charset="0"/>
                      <a:ea typeface="幼圆" pitchFamily="49" charset="-122"/>
                    </a:rPr>
                    <a:t>乔麦</a:t>
                  </a:r>
                </a:p>
              </p:txBody>
            </p:sp>
          </p:grpSp>
          <p:grpSp>
            <p:nvGrpSpPr>
              <p:cNvPr id="19473" name="Group 38"/>
              <p:cNvGrpSpPr>
                <a:grpSpLocks/>
              </p:cNvGrpSpPr>
              <p:nvPr/>
            </p:nvGrpSpPr>
            <p:grpSpPr bwMode="auto">
              <a:xfrm>
                <a:off x="3264" y="2640"/>
                <a:ext cx="864" cy="288"/>
                <a:chOff x="480" y="864"/>
                <a:chExt cx="960" cy="288"/>
              </a:xfrm>
            </p:grpSpPr>
            <p:sp>
              <p:nvSpPr>
                <p:cNvPr id="19480" name="Oval 39"/>
                <p:cNvSpPr>
                  <a:spLocks noChangeArrowheads="1"/>
                </p:cNvSpPr>
                <p:nvPr/>
              </p:nvSpPr>
              <p:spPr bwMode="auto">
                <a:xfrm>
                  <a:off x="480" y="864"/>
                  <a:ext cx="960" cy="28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CCFFCC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>
                    <a:ea typeface="宋体" charset="-122"/>
                  </a:endParaRPr>
                </a:p>
              </p:txBody>
            </p:sp>
            <p:sp>
              <p:nvSpPr>
                <p:cNvPr id="19481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672" y="912"/>
                  <a:ext cx="576" cy="1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kumimoji="1" lang="zh-CN" altLang="en-US" sz="1600" b="1">
                      <a:solidFill>
                        <a:srgbClr val="0066CC"/>
                      </a:solidFill>
                      <a:latin typeface="Times New Roman" pitchFamily="18" charset="0"/>
                      <a:ea typeface="幼圆" pitchFamily="49" charset="-122"/>
                    </a:rPr>
                    <a:t>薯类</a:t>
                  </a:r>
                </a:p>
              </p:txBody>
            </p:sp>
          </p:grpSp>
          <p:sp>
            <p:nvSpPr>
              <p:cNvPr id="19474" name="Line 41"/>
              <p:cNvSpPr>
                <a:spLocks noChangeShapeType="1"/>
              </p:cNvSpPr>
              <p:nvPr/>
            </p:nvSpPr>
            <p:spPr bwMode="auto">
              <a:xfrm>
                <a:off x="3024" y="2784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75" name="Line 42"/>
              <p:cNvSpPr>
                <a:spLocks noChangeShapeType="1"/>
              </p:cNvSpPr>
              <p:nvPr/>
            </p:nvSpPr>
            <p:spPr bwMode="auto">
              <a:xfrm>
                <a:off x="1920" y="2784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9476" name="Group 43"/>
              <p:cNvGrpSpPr>
                <a:grpSpLocks/>
              </p:cNvGrpSpPr>
              <p:nvPr/>
            </p:nvGrpSpPr>
            <p:grpSpPr bwMode="auto">
              <a:xfrm>
                <a:off x="4320" y="2640"/>
                <a:ext cx="864" cy="288"/>
                <a:chOff x="480" y="864"/>
                <a:chExt cx="960" cy="288"/>
              </a:xfrm>
            </p:grpSpPr>
            <p:sp>
              <p:nvSpPr>
                <p:cNvPr id="19478" name="Oval 44"/>
                <p:cNvSpPr>
                  <a:spLocks noChangeArrowheads="1"/>
                </p:cNvSpPr>
                <p:nvPr/>
              </p:nvSpPr>
              <p:spPr bwMode="auto">
                <a:xfrm>
                  <a:off x="480" y="864"/>
                  <a:ext cx="960" cy="28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CCFFCC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en-US">
                    <a:ea typeface="宋体" charset="-122"/>
                  </a:endParaRPr>
                </a:p>
              </p:txBody>
            </p:sp>
            <p:sp>
              <p:nvSpPr>
                <p:cNvPr id="1947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672" y="912"/>
                  <a:ext cx="576" cy="1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kumimoji="1" lang="zh-CN" altLang="en-US" sz="1600" b="1">
                      <a:solidFill>
                        <a:srgbClr val="0066CC"/>
                      </a:solidFill>
                      <a:latin typeface="Times New Roman" pitchFamily="18" charset="0"/>
                      <a:ea typeface="幼圆" pitchFamily="49" charset="-122"/>
                    </a:rPr>
                    <a:t>小米</a:t>
                  </a:r>
                </a:p>
              </p:txBody>
            </p:sp>
          </p:grpSp>
          <p:sp>
            <p:nvSpPr>
              <p:cNvPr id="19477" name="Line 46"/>
              <p:cNvSpPr>
                <a:spLocks noChangeShapeType="1"/>
              </p:cNvSpPr>
              <p:nvPr/>
            </p:nvSpPr>
            <p:spPr bwMode="auto">
              <a:xfrm>
                <a:off x="4080" y="2784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Group 47"/>
          <p:cNvGrpSpPr>
            <a:grpSpLocks/>
          </p:cNvGrpSpPr>
          <p:nvPr/>
        </p:nvGrpSpPr>
        <p:grpSpPr bwMode="auto">
          <a:xfrm>
            <a:off x="2935288" y="3540125"/>
            <a:ext cx="3581400" cy="1328738"/>
            <a:chOff x="1920" y="2112"/>
            <a:chExt cx="2256" cy="672"/>
          </a:xfrm>
        </p:grpSpPr>
        <p:grpSp>
          <p:nvGrpSpPr>
            <p:cNvPr id="19463" name="Group 48"/>
            <p:cNvGrpSpPr>
              <a:grpSpLocks/>
            </p:cNvGrpSpPr>
            <p:nvPr/>
          </p:nvGrpSpPr>
          <p:grpSpPr bwMode="auto">
            <a:xfrm>
              <a:off x="2544" y="2112"/>
              <a:ext cx="1056" cy="336"/>
              <a:chOff x="1392" y="2208"/>
              <a:chExt cx="1056" cy="336"/>
            </a:xfrm>
          </p:grpSpPr>
          <p:sp>
            <p:nvSpPr>
              <p:cNvPr id="75825" name="AutoShape 49"/>
              <p:cNvSpPr>
                <a:spLocks noChangeArrowheads="1"/>
              </p:cNvSpPr>
              <p:nvPr/>
            </p:nvSpPr>
            <p:spPr bwMode="auto">
              <a:xfrm rot="10800000">
                <a:off x="1392" y="2208"/>
                <a:ext cx="1056" cy="33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CC00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ea typeface="宋体" pitchFamily="2" charset="-122"/>
                </a:endParaRPr>
              </a:p>
            </p:txBody>
          </p:sp>
          <p:sp>
            <p:nvSpPr>
              <p:cNvPr id="75826" name="Text Box 50"/>
              <p:cNvSpPr txBox="1">
                <a:spLocks noChangeArrowheads="1"/>
              </p:cNvSpPr>
              <p:nvPr/>
            </p:nvSpPr>
            <p:spPr bwMode="auto">
              <a:xfrm>
                <a:off x="1728" y="2256"/>
                <a:ext cx="384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kumimoji="1" lang="zh-CN" altLang="en-US" sz="2000" b="1">
                    <a:solidFill>
                      <a:srgbClr val="9900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ea typeface="幼圆" pitchFamily="49" charset="-122"/>
                  </a:rPr>
                  <a:t>豆</a:t>
                </a:r>
              </a:p>
            </p:txBody>
          </p:sp>
        </p:grpSp>
        <p:grpSp>
          <p:nvGrpSpPr>
            <p:cNvPr id="19464" name="Group 51"/>
            <p:cNvGrpSpPr>
              <a:grpSpLocks/>
            </p:cNvGrpSpPr>
            <p:nvPr/>
          </p:nvGrpSpPr>
          <p:grpSpPr bwMode="auto">
            <a:xfrm>
              <a:off x="1920" y="2496"/>
              <a:ext cx="2256" cy="288"/>
              <a:chOff x="480" y="864"/>
              <a:chExt cx="960" cy="288"/>
            </a:xfrm>
          </p:grpSpPr>
          <p:sp>
            <p:nvSpPr>
              <p:cNvPr id="19465" name="Oval 52"/>
              <p:cNvSpPr>
                <a:spLocks noChangeArrowheads="1"/>
              </p:cNvSpPr>
              <p:nvPr/>
            </p:nvSpPr>
            <p:spPr bwMode="auto">
              <a:xfrm>
                <a:off x="480" y="864"/>
                <a:ext cx="960" cy="288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CCFFCC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>
                  <a:ea typeface="宋体" charset="-122"/>
                </a:endParaRPr>
              </a:p>
            </p:txBody>
          </p:sp>
          <p:sp>
            <p:nvSpPr>
              <p:cNvPr id="19466" name="Text Box 53"/>
              <p:cNvSpPr txBox="1">
                <a:spLocks noChangeArrowheads="1"/>
              </p:cNvSpPr>
              <p:nvPr/>
            </p:nvSpPr>
            <p:spPr bwMode="auto">
              <a:xfrm>
                <a:off x="672" y="912"/>
                <a:ext cx="576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zh-TW" altLang="en-US" sz="1600" b="1">
                    <a:solidFill>
                      <a:srgbClr val="0066CC"/>
                    </a:solidFill>
                    <a:latin typeface="Times New Roman" pitchFamily="18" charset="0"/>
                    <a:ea typeface="幼圆" pitchFamily="49" charset="-122"/>
                  </a:rPr>
                  <a:t>大豆、豆腐、豆</a:t>
                </a:r>
                <a:r>
                  <a:rPr kumimoji="1" lang="zh-CN" altLang="en-US" sz="1600" b="1">
                    <a:solidFill>
                      <a:srgbClr val="0066CC"/>
                    </a:solidFill>
                    <a:latin typeface="Times New Roman" pitchFamily="18" charset="0"/>
                    <a:ea typeface="幼圆" pitchFamily="49" charset="-122"/>
                  </a:rPr>
                  <a:t>浆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742" name="Picture 38" descr="200958162752162"/>
          <p:cNvPicPr>
            <a:picLocks noChangeAspect="1" noChangeArrowheads="1"/>
          </p:cNvPicPr>
          <p:nvPr/>
        </p:nvPicPr>
        <p:blipFill>
          <a:blip r:embed="rId3"/>
          <a:srcRect l="17410" t="5754" r="4268"/>
          <a:stretch>
            <a:fillRect/>
          </a:stretch>
        </p:blipFill>
        <p:spPr bwMode="auto">
          <a:xfrm>
            <a:off x="7740650" y="2708275"/>
            <a:ext cx="1403350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40" name="Picture 36" descr="u=3771921703,904053968&amp;fm=0&amp;gp=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0500" y="1341438"/>
            <a:ext cx="13335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188913"/>
            <a:ext cx="7086600" cy="487362"/>
          </a:xfrm>
        </p:spPr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全面膳食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谷类</a:t>
            </a:r>
          </a:p>
        </p:txBody>
      </p:sp>
      <p:sp>
        <p:nvSpPr>
          <p:cNvPr id="328710" name="Oval 4"/>
          <p:cNvSpPr>
            <a:spLocks noChangeArrowheads="1"/>
          </p:cNvSpPr>
          <p:nvPr/>
        </p:nvSpPr>
        <p:spPr bwMode="auto">
          <a:xfrm>
            <a:off x="250825" y="2817813"/>
            <a:ext cx="900113" cy="539750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kumimoji="1" lang="zh-CN" altLang="en-US" b="1">
                <a:solidFill>
                  <a:srgbClr val="0066CC"/>
                </a:solidFill>
                <a:ea typeface="宋体" charset="-122"/>
              </a:rPr>
              <a:t>荞麦</a:t>
            </a:r>
            <a:endParaRPr kumimoji="1" lang="zh-TW" altLang="en-US" b="1">
              <a:solidFill>
                <a:srgbClr val="0066CC"/>
              </a:solidFill>
              <a:ea typeface="宋体" charset="-122"/>
            </a:endParaRPr>
          </a:p>
        </p:txBody>
      </p:sp>
      <p:sp>
        <p:nvSpPr>
          <p:cNvPr id="328713" name="AutoShape 7"/>
          <p:cNvSpPr>
            <a:spLocks noChangeArrowheads="1"/>
          </p:cNvSpPr>
          <p:nvPr/>
        </p:nvSpPr>
        <p:spPr bwMode="auto">
          <a:xfrm>
            <a:off x="1512888" y="2841625"/>
            <a:ext cx="609600" cy="533400"/>
          </a:xfrm>
          <a:custGeom>
            <a:avLst/>
            <a:gdLst>
              <a:gd name="T0" fmla="*/ 229390 w 21600"/>
              <a:gd name="T1" fmla="*/ 0 h 21600"/>
              <a:gd name="T2" fmla="*/ 0 w 21600"/>
              <a:gd name="T3" fmla="*/ 102457 h 21600"/>
              <a:gd name="T4" fmla="*/ 229390 w 21600"/>
              <a:gd name="T5" fmla="*/ 204890 h 21600"/>
              <a:gd name="T6" fmla="*/ 305844 w 21600"/>
              <a:gd name="T7" fmla="*/ 10245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254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>
              <a:ea typeface="宋体" charset="-122"/>
            </a:endParaRPr>
          </a:p>
        </p:txBody>
      </p:sp>
      <p:sp>
        <p:nvSpPr>
          <p:cNvPr id="328714" name="Text Box 8"/>
          <p:cNvSpPr txBox="1">
            <a:spLocks noChangeArrowheads="1"/>
          </p:cNvSpPr>
          <p:nvPr/>
        </p:nvSpPr>
        <p:spPr bwMode="auto">
          <a:xfrm>
            <a:off x="2482850" y="2865438"/>
            <a:ext cx="55435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“三降”，降血压、降血脂、降血糖。荞麦里含有</a:t>
            </a:r>
            <a:r>
              <a:rPr kumimoji="1" lang="en-US" altLang="zh-CN" b="1">
                <a:solidFill>
                  <a:srgbClr val="0066CC"/>
                </a:solidFill>
                <a:latin typeface="宋体" charset="-122"/>
                <a:ea typeface="宋体" charset="-122"/>
              </a:rPr>
              <a:t>18%</a:t>
            </a: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的纤维素，预防胃肠道癌症。（燕麦降血脂、降血压）</a:t>
            </a:r>
          </a:p>
        </p:txBody>
      </p:sp>
      <p:sp>
        <p:nvSpPr>
          <p:cNvPr id="328716" name="Oval 10"/>
          <p:cNvSpPr>
            <a:spLocks noChangeArrowheads="1"/>
          </p:cNvSpPr>
          <p:nvPr/>
        </p:nvSpPr>
        <p:spPr bwMode="auto">
          <a:xfrm>
            <a:off x="250825" y="4138613"/>
            <a:ext cx="900113" cy="539750"/>
          </a:xfrm>
          <a:prstGeom prst="ellipse">
            <a:avLst/>
          </a:prstGeom>
          <a:solidFill>
            <a:schemeClr val="accent1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kumimoji="1" lang="zh-CN" altLang="en-US" b="1">
                <a:solidFill>
                  <a:srgbClr val="0066CC"/>
                </a:solidFill>
                <a:ea typeface="宋体" charset="-122"/>
              </a:rPr>
              <a:t>薯类</a:t>
            </a:r>
          </a:p>
        </p:txBody>
      </p:sp>
      <p:sp>
        <p:nvSpPr>
          <p:cNvPr id="328718" name="Text Box 12"/>
          <p:cNvSpPr txBox="1">
            <a:spLocks noChangeArrowheads="1"/>
          </p:cNvSpPr>
          <p:nvPr/>
        </p:nvSpPr>
        <p:spPr bwMode="auto">
          <a:xfrm>
            <a:off x="34925" y="4641850"/>
            <a:ext cx="1584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1600" b="1">
                <a:solidFill>
                  <a:srgbClr val="0066CC"/>
                </a:solidFill>
                <a:latin typeface="华文中宋" pitchFamily="2" charset="-122"/>
                <a:ea typeface="华文中宋" pitchFamily="2" charset="-122"/>
              </a:rPr>
              <a:t>白薯、紅薯、</a:t>
            </a:r>
            <a:br>
              <a:rPr kumimoji="1" lang="zh-TW" altLang="en-US" sz="1600" b="1">
                <a:solidFill>
                  <a:srgbClr val="0066CC"/>
                </a:solidFill>
                <a:latin typeface="华文中宋" pitchFamily="2" charset="-122"/>
                <a:ea typeface="华文中宋" pitchFamily="2" charset="-122"/>
              </a:rPr>
            </a:br>
            <a:r>
              <a:rPr kumimoji="1" lang="zh-TW" altLang="en-US" sz="1600" b="1">
                <a:solidFill>
                  <a:srgbClr val="0066CC"/>
                </a:solidFill>
                <a:latin typeface="华文中宋" pitchFamily="2" charset="-122"/>
                <a:ea typeface="华文中宋" pitchFamily="2" charset="-122"/>
              </a:rPr>
              <a:t>山</a:t>
            </a:r>
            <a:r>
              <a:rPr kumimoji="1" lang="zh-CN" altLang="en-US" sz="1600" b="1">
                <a:solidFill>
                  <a:srgbClr val="0066CC"/>
                </a:solidFill>
                <a:latin typeface="华文中宋" pitchFamily="2" charset="-122"/>
                <a:ea typeface="华文中宋" pitchFamily="2" charset="-122"/>
              </a:rPr>
              <a:t>药</a:t>
            </a:r>
            <a:r>
              <a:rPr kumimoji="1" lang="zh-TW" altLang="en-US" sz="1600" b="1">
                <a:solidFill>
                  <a:srgbClr val="0066CC"/>
                </a:solidFill>
                <a:latin typeface="华文中宋" pitchFamily="2" charset="-122"/>
                <a:ea typeface="华文中宋" pitchFamily="2" charset="-122"/>
              </a:rPr>
              <a:t>、土豆</a:t>
            </a:r>
            <a:endParaRPr kumimoji="1" lang="zh-CN" altLang="en-US" sz="1600" b="1">
              <a:solidFill>
                <a:srgbClr val="0066CC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2482850" y="4227513"/>
            <a:ext cx="5545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“三吸收”：吸收水份，</a:t>
            </a:r>
            <a:r>
              <a:rPr kumimoji="1" lang="zh-TW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潤滑腸道</a:t>
            </a: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；吸收脂肪、糖类，</a:t>
            </a:r>
            <a:r>
              <a:rPr kumimoji="1" lang="zh-TW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不得糖尿病</a:t>
            </a:r>
            <a:r>
              <a:rPr kumimoji="1" lang="zh-TW" altLang="zh-CN" b="1">
                <a:solidFill>
                  <a:srgbClr val="0066CC"/>
                </a:solidFill>
                <a:latin typeface="宋体" charset="-122"/>
                <a:ea typeface="宋体" charset="-122"/>
              </a:rPr>
              <a:t>；</a:t>
            </a: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吸收毒素，</a:t>
            </a:r>
            <a:r>
              <a:rPr kumimoji="1" lang="zh-TW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胃和腸健康</a:t>
            </a: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。</a:t>
            </a:r>
          </a:p>
        </p:txBody>
      </p:sp>
      <p:sp>
        <p:nvSpPr>
          <p:cNvPr id="328724" name="Oval 18"/>
          <p:cNvSpPr>
            <a:spLocks noChangeArrowheads="1"/>
          </p:cNvSpPr>
          <p:nvPr/>
        </p:nvSpPr>
        <p:spPr bwMode="auto">
          <a:xfrm>
            <a:off x="250825" y="5507038"/>
            <a:ext cx="900113" cy="539750"/>
          </a:xfrm>
          <a:prstGeom prst="ellipse">
            <a:avLst/>
          </a:prstGeom>
          <a:solidFill>
            <a:schemeClr val="accent1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kumimoji="1" lang="zh-CN" altLang="en-US" b="1">
                <a:solidFill>
                  <a:srgbClr val="0066CC"/>
                </a:solidFill>
                <a:ea typeface="宋体" charset="-122"/>
              </a:rPr>
              <a:t>小米</a:t>
            </a:r>
          </a:p>
        </p:txBody>
      </p:sp>
      <p:sp>
        <p:nvSpPr>
          <p:cNvPr id="328728" name="AutoShape 22"/>
          <p:cNvSpPr>
            <a:spLocks noChangeArrowheads="1"/>
          </p:cNvSpPr>
          <p:nvPr/>
        </p:nvSpPr>
        <p:spPr bwMode="auto">
          <a:xfrm>
            <a:off x="1512888" y="5578475"/>
            <a:ext cx="609600" cy="533400"/>
          </a:xfrm>
          <a:custGeom>
            <a:avLst/>
            <a:gdLst>
              <a:gd name="T0" fmla="*/ 229390 w 21600"/>
              <a:gd name="T1" fmla="*/ 0 h 21600"/>
              <a:gd name="T2" fmla="*/ 0 w 21600"/>
              <a:gd name="T3" fmla="*/ 102457 h 21600"/>
              <a:gd name="T4" fmla="*/ 229390 w 21600"/>
              <a:gd name="T5" fmla="*/ 204890 h 21600"/>
              <a:gd name="T6" fmla="*/ 305844 w 21600"/>
              <a:gd name="T7" fmla="*/ 10245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254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>
              <a:ea typeface="宋体" charset="-122"/>
            </a:endParaRPr>
          </a:p>
        </p:txBody>
      </p:sp>
      <p:sp>
        <p:nvSpPr>
          <p:cNvPr id="328729" name="Text Box 23"/>
          <p:cNvSpPr txBox="1">
            <a:spLocks noChangeArrowheads="1"/>
          </p:cNvSpPr>
          <p:nvPr/>
        </p:nvSpPr>
        <p:spPr bwMode="auto">
          <a:xfrm>
            <a:off x="2482850" y="5583238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除</a:t>
            </a: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湿</a:t>
            </a:r>
            <a:r>
              <a:rPr kumimoji="1" lang="zh-TW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、健脾</a:t>
            </a:r>
            <a:r>
              <a:rPr kumimoji="1" lang="zh-TW" altLang="zh-CN" b="1">
                <a:solidFill>
                  <a:srgbClr val="0066CC"/>
                </a:solidFill>
                <a:latin typeface="宋体" charset="-122"/>
                <a:ea typeface="宋体" charset="-122"/>
              </a:rPr>
              <a:t>、</a:t>
            </a: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镇静</a:t>
            </a:r>
            <a:r>
              <a:rPr kumimoji="1" lang="zh-TW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、安眠</a:t>
            </a:r>
            <a:r>
              <a:rPr kumimoji="1" lang="zh-TW" altLang="zh-CN" b="1">
                <a:solidFill>
                  <a:srgbClr val="0066CC"/>
                </a:solidFill>
                <a:latin typeface="宋体" charset="-122"/>
                <a:ea typeface="宋体" charset="-122"/>
              </a:rPr>
              <a:t>。</a:t>
            </a:r>
            <a:endParaRPr kumimoji="1" lang="zh-CN" altLang="en-US" b="1">
              <a:solidFill>
                <a:srgbClr val="0066CC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328732" name="Oval 28"/>
          <p:cNvSpPr>
            <a:spLocks noChangeArrowheads="1"/>
          </p:cNvSpPr>
          <p:nvPr/>
        </p:nvSpPr>
        <p:spPr bwMode="auto">
          <a:xfrm>
            <a:off x="250825" y="1474788"/>
            <a:ext cx="900113" cy="5397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b="1">
                <a:solidFill>
                  <a:srgbClr val="0066CC"/>
                </a:solidFill>
                <a:ea typeface="宋体" charset="-122"/>
              </a:rPr>
              <a:t>老玉米</a:t>
            </a:r>
          </a:p>
        </p:txBody>
      </p:sp>
      <p:sp>
        <p:nvSpPr>
          <p:cNvPr id="328733" name="AutoShape 7"/>
          <p:cNvSpPr>
            <a:spLocks noChangeArrowheads="1"/>
          </p:cNvSpPr>
          <p:nvPr/>
        </p:nvSpPr>
        <p:spPr bwMode="auto">
          <a:xfrm>
            <a:off x="1512888" y="1474788"/>
            <a:ext cx="609600" cy="533400"/>
          </a:xfrm>
          <a:custGeom>
            <a:avLst/>
            <a:gdLst>
              <a:gd name="T0" fmla="*/ 229390 w 21600"/>
              <a:gd name="T1" fmla="*/ 0 h 21600"/>
              <a:gd name="T2" fmla="*/ 0 w 21600"/>
              <a:gd name="T3" fmla="*/ 102457 h 21600"/>
              <a:gd name="T4" fmla="*/ 229390 w 21600"/>
              <a:gd name="T5" fmla="*/ 204890 h 21600"/>
              <a:gd name="T6" fmla="*/ 305844 w 21600"/>
              <a:gd name="T7" fmla="*/ 10245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254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>
              <a:ea typeface="宋体" charset="-122"/>
            </a:endParaRPr>
          </a:p>
        </p:txBody>
      </p:sp>
      <p:sp>
        <p:nvSpPr>
          <p:cNvPr id="328735" name="Text Box 31"/>
          <p:cNvSpPr txBox="1">
            <a:spLocks noChangeArrowheads="1"/>
          </p:cNvSpPr>
          <p:nvPr/>
        </p:nvSpPr>
        <p:spPr bwMode="auto">
          <a:xfrm>
            <a:off x="2482850" y="1546225"/>
            <a:ext cx="5761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“黄金作物”，含有大量的卵磷脂、亚油酸、谷物醇、</a:t>
            </a:r>
            <a:r>
              <a:rPr kumimoji="1" lang="en-US" altLang="zh-CN" b="1">
                <a:solidFill>
                  <a:srgbClr val="0066CC"/>
                </a:solidFill>
                <a:latin typeface="宋体" charset="-122"/>
                <a:ea typeface="宋体" charset="-122"/>
              </a:rPr>
              <a:t>VE</a:t>
            </a:r>
            <a:r>
              <a:rPr kumimoji="1" lang="zh-CN" altLang="en-US" b="1">
                <a:solidFill>
                  <a:srgbClr val="0066CC"/>
                </a:solidFill>
                <a:latin typeface="宋体" charset="-122"/>
                <a:ea typeface="宋体" charset="-122"/>
              </a:rPr>
              <a:t>，所以不发生高血压和动脉硬化。</a:t>
            </a:r>
          </a:p>
        </p:txBody>
      </p:sp>
      <p:sp>
        <p:nvSpPr>
          <p:cNvPr id="328736" name="AutoShape 7"/>
          <p:cNvSpPr>
            <a:spLocks noChangeArrowheads="1"/>
          </p:cNvSpPr>
          <p:nvPr/>
        </p:nvSpPr>
        <p:spPr bwMode="auto">
          <a:xfrm>
            <a:off x="1512888" y="4210050"/>
            <a:ext cx="609600" cy="533400"/>
          </a:xfrm>
          <a:custGeom>
            <a:avLst/>
            <a:gdLst>
              <a:gd name="T0" fmla="*/ 229390 w 21600"/>
              <a:gd name="T1" fmla="*/ 0 h 21600"/>
              <a:gd name="T2" fmla="*/ 0 w 21600"/>
              <a:gd name="T3" fmla="*/ 102457 h 21600"/>
              <a:gd name="T4" fmla="*/ 229390 w 21600"/>
              <a:gd name="T5" fmla="*/ 204890 h 21600"/>
              <a:gd name="T6" fmla="*/ 305844 w 21600"/>
              <a:gd name="T7" fmla="*/ 10245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254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>
              <a:ea typeface="宋体" charset="-122"/>
            </a:endParaRPr>
          </a:p>
        </p:txBody>
      </p:sp>
      <p:pic>
        <p:nvPicPr>
          <p:cNvPr id="328744" name="Picture 40" descr="2009091216484472"/>
          <p:cNvPicPr>
            <a:picLocks noChangeAspect="1" noChangeArrowheads="1"/>
          </p:cNvPicPr>
          <p:nvPr/>
        </p:nvPicPr>
        <p:blipFill>
          <a:blip r:embed="rId6"/>
          <a:srcRect l="8099" t="11853" r="10840" b="15187"/>
          <a:stretch>
            <a:fillRect/>
          </a:stretch>
        </p:blipFill>
        <p:spPr bwMode="auto">
          <a:xfrm>
            <a:off x="7740650" y="3962400"/>
            <a:ext cx="14033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46" name="Picture 42" descr="2008825101839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40650" y="5329238"/>
            <a:ext cx="14033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2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2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2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28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28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2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2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28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2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28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2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2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2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2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10" grpId="0" animBg="1"/>
      <p:bldP spid="328713" grpId="0" animBg="1"/>
      <p:bldP spid="328714" grpId="0"/>
      <p:bldP spid="328716" grpId="0" animBg="1"/>
      <p:bldP spid="328718" grpId="0"/>
      <p:bldP spid="77840" grpId="0"/>
      <p:bldP spid="328724" grpId="0" animBg="1"/>
      <p:bldP spid="328728" grpId="0" animBg="1"/>
      <p:bldP spid="328729" grpId="0"/>
      <p:bldP spid="328732" grpId="0" animBg="1"/>
      <p:bldP spid="328733" grpId="0" animBg="1"/>
      <p:bldP spid="328735" grpId="0"/>
      <p:bldP spid="3287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全面膳食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豆类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68413"/>
            <a:ext cx="7924800" cy="5105400"/>
          </a:xfrm>
        </p:spPr>
        <p:txBody>
          <a:bodyPr/>
          <a:lstStyle/>
          <a:p>
            <a:pPr eaLnBrk="1" hangingPunct="1"/>
            <a:r>
              <a:rPr kumimoji="1" lang="zh-CN" altLang="en-US" sz="2400" b="1" smtClean="0">
                <a:solidFill>
                  <a:srgbClr val="0066CC"/>
                </a:solidFill>
                <a:ea typeface="宋体" charset="-122"/>
              </a:rPr>
              <a:t>豆</a:t>
            </a:r>
          </a:p>
          <a:p>
            <a:pPr lvl="1" eaLnBrk="1" hangingPunct="1"/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普查结果显示中国老百姓缺乏优质蛋白。</a:t>
            </a:r>
          </a:p>
          <a:p>
            <a:pPr lvl="1" eaLnBrk="1" hangingPunct="1"/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卫生部提出“大豆行动计划”，</a:t>
            </a:r>
          </a:p>
          <a:p>
            <a:pPr lvl="1" eaLnBrk="1" hangingPunct="1"/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 “一把蔬菜一把豆，一个鸡蛋加点肉”。</a:t>
            </a:r>
          </a:p>
          <a:p>
            <a:pPr lvl="1" eaLnBrk="1" hangingPunct="1"/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蛋白质含量：</a:t>
            </a:r>
            <a:r>
              <a:rPr kumimoji="1" lang="en-US" altLang="zh-CN" sz="2200" b="1" smtClean="0">
                <a:solidFill>
                  <a:srgbClr val="0066CC"/>
                </a:solidFill>
                <a:ea typeface="宋体" charset="-122"/>
              </a:rPr>
              <a:t>1</a:t>
            </a:r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两大豆＝</a:t>
            </a:r>
            <a:r>
              <a:rPr kumimoji="1" lang="en-US" altLang="zh-CN" sz="2200" b="1" smtClean="0">
                <a:solidFill>
                  <a:srgbClr val="0066CC"/>
                </a:solidFill>
                <a:ea typeface="宋体" charset="-122"/>
              </a:rPr>
              <a:t>2</a:t>
            </a:r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两瘦肉＝</a:t>
            </a:r>
            <a:r>
              <a:rPr kumimoji="1" lang="en-US" altLang="zh-CN" sz="2200" b="1" smtClean="0">
                <a:solidFill>
                  <a:srgbClr val="0066CC"/>
                </a:solidFill>
                <a:ea typeface="宋体" charset="-122"/>
              </a:rPr>
              <a:t>3</a:t>
            </a:r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两鸡蛋＝</a:t>
            </a:r>
            <a:r>
              <a:rPr kumimoji="1" lang="en-US" altLang="zh-CN" sz="2200" b="1" smtClean="0">
                <a:solidFill>
                  <a:srgbClr val="0066CC"/>
                </a:solidFill>
                <a:ea typeface="宋体" charset="-122"/>
              </a:rPr>
              <a:t>4</a:t>
            </a:r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两大米</a:t>
            </a:r>
          </a:p>
          <a:p>
            <a:pPr lvl="1" eaLnBrk="1" hangingPunct="1"/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美国把每年的</a:t>
            </a:r>
            <a:r>
              <a:rPr kumimoji="1" lang="en-US" altLang="zh-CN" sz="2200" b="1" smtClean="0">
                <a:solidFill>
                  <a:srgbClr val="0066CC"/>
                </a:solidFill>
                <a:ea typeface="宋体" charset="-122"/>
              </a:rPr>
              <a:t>8</a:t>
            </a:r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月</a:t>
            </a:r>
            <a:r>
              <a:rPr kumimoji="1" lang="en-US" altLang="zh-CN" sz="2200" b="1" smtClean="0">
                <a:solidFill>
                  <a:srgbClr val="0066CC"/>
                </a:solidFill>
                <a:ea typeface="宋体" charset="-122"/>
              </a:rPr>
              <a:t>15</a:t>
            </a:r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日定为全国的“豆腐节”，认为大豆是营养之花，豆中之王。</a:t>
            </a:r>
          </a:p>
          <a:p>
            <a:pPr lvl="1" eaLnBrk="1" hangingPunct="1"/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大豆中起码有</a:t>
            </a:r>
            <a:r>
              <a:rPr kumimoji="1" lang="en-US" altLang="zh-CN" sz="2200" b="1" smtClean="0">
                <a:solidFill>
                  <a:srgbClr val="0066CC"/>
                </a:solidFill>
                <a:ea typeface="宋体" charset="-122"/>
              </a:rPr>
              <a:t>5</a:t>
            </a:r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种抗癌物质，特别是饴黄酮，能预防、治疗乳腺癌。</a:t>
            </a:r>
          </a:p>
          <a:p>
            <a:pPr lvl="1" eaLnBrk="1" hangingPunct="1"/>
            <a:r>
              <a:rPr kumimoji="1" lang="zh-CN" altLang="en-US" sz="2200" b="1" smtClean="0">
                <a:solidFill>
                  <a:srgbClr val="0066CC"/>
                </a:solidFill>
                <a:ea typeface="宋体" charset="-122"/>
              </a:rPr>
              <a:t>多吃大豆、豆浆、豆腐脑。</a:t>
            </a:r>
          </a:p>
        </p:txBody>
      </p:sp>
      <p:pic>
        <p:nvPicPr>
          <p:cNvPr id="329733" name="Picture 5" descr="200906221011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1125538"/>
            <a:ext cx="22606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29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全面膳食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豆类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96975"/>
            <a:ext cx="8064500" cy="3311525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z="24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牛奶好还是豆浆好？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牛奶里含的是乳糖，而全世界有三分之二的人不吸收乳糖，在亚洲黄种人中有</a:t>
            </a:r>
            <a:r>
              <a:rPr lang="en-US" altLang="zh-CN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70%</a:t>
            </a:r>
            <a:r>
              <a:rPr lang="zh-CN" altLang="en-US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不吸收乳糖。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豆浆有什么优点？豆浆里含的是寡糖，它</a:t>
            </a:r>
            <a:r>
              <a:rPr lang="en-US" altLang="zh-CN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100%</a:t>
            </a:r>
            <a:r>
              <a:rPr lang="zh-CN" altLang="en-US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吸收。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豆浆里还含有钾、钙、镁等，钙比牛奶含量多。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牛奶里没有抗癌物质，而豆浆里有</a:t>
            </a:r>
            <a:r>
              <a:rPr lang="en-US" altLang="zh-CN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5</a:t>
            </a:r>
            <a:r>
              <a:rPr lang="zh-CN" altLang="en-US" sz="22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种抗癌物质。</a:t>
            </a:r>
          </a:p>
          <a:p>
            <a:pPr eaLnBrk="1" hangingPunct="1">
              <a:lnSpc>
                <a:spcPct val="105000"/>
              </a:lnSpc>
            </a:pPr>
            <a:r>
              <a:rPr lang="zh-CN" altLang="en-US" sz="2400" b="1" smtClean="0">
                <a:solidFill>
                  <a:srgbClr val="0066CC"/>
                </a:solidFill>
                <a:latin typeface="宋体" charset="-122"/>
                <a:ea typeface="宋体" charset="-122"/>
              </a:rPr>
              <a:t>为了防癌一定要喝豆浆。牛奶可以喝，但要适当喝豆浆。</a:t>
            </a:r>
            <a:endParaRPr lang="zh-CN" altLang="en-US" sz="2400" smtClean="0">
              <a:solidFill>
                <a:srgbClr val="0066CC"/>
              </a:solidFill>
              <a:latin typeface="宋体" charset="-122"/>
              <a:ea typeface="宋体" charset="-122"/>
            </a:endParaRPr>
          </a:p>
        </p:txBody>
      </p:sp>
      <p:pic>
        <p:nvPicPr>
          <p:cNvPr id="330758" name="Picture 6" descr="200906221011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4581525"/>
            <a:ext cx="2160588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0760" name="Picture 8" descr="0906111327279165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4581525"/>
            <a:ext cx="2309813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30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3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30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3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3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30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30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全面膳食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菜类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7924800" cy="5105400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胡萝卜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养粘膜，不容易感冒；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养皮肤，健美；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100" b="1" smtClean="0">
                <a:solidFill>
                  <a:srgbClr val="0066CC"/>
                </a:solidFill>
                <a:ea typeface="宋体" charset="-122"/>
              </a:rPr>
              <a:t>养眼蔬菜，治夜盲症；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有点抗癌作用；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胡萝卜不怕高温，多高的温度营养也不受损失。</a:t>
            </a:r>
          </a:p>
          <a:p>
            <a:pPr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南瓜、苦瓜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刺激维生素细胞，产生胰岛素，常吃南瓜的人不得糖尿病。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苦瓜也能分泌胰岛素物质，常吃苦瓜的人也不得糖尿病。</a:t>
            </a:r>
          </a:p>
          <a:p>
            <a:pPr lvl="1" eaLnBrk="1" hangingPunct="1">
              <a:lnSpc>
                <a:spcPct val="105000"/>
              </a:lnSpc>
            </a:pPr>
            <a:r>
              <a:rPr kumimoji="1" lang="zh-CN" altLang="en-US" sz="2000" b="1" smtClean="0">
                <a:solidFill>
                  <a:srgbClr val="0066CC"/>
                </a:solidFill>
                <a:ea typeface="宋体" charset="-122"/>
              </a:rPr>
              <a:t>南瓜、苦瓜，一定要常吃。</a:t>
            </a:r>
          </a:p>
        </p:txBody>
      </p:sp>
      <p:pic>
        <p:nvPicPr>
          <p:cNvPr id="331781" name="Picture 5" descr="u=2315614297,177030762&amp;fm=0&amp;gp=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00" y="1196975"/>
            <a:ext cx="13335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1783" name="Picture 7" descr="u=356049794,1221728467&amp;fm=0&amp;gp=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0288" y="5445125"/>
            <a:ext cx="1512887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1785" name="Picture 9" descr="u=678624501,3494562218&amp;fm=4&amp;gp=0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51500" y="5481638"/>
            <a:ext cx="15113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1787" name="Picture 11" descr="u=296605700,2453459885&amp;fm=0&amp;gp=0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67175" y="5516563"/>
            <a:ext cx="144145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1789" name="Picture 13" descr="u=4231000576,4072877963&amp;fm=0&amp;gp=0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10500" y="3141663"/>
            <a:ext cx="13335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3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1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1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31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1000"/>
                                        <p:tgtEl>
                                          <p:spTgt spid="3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1000"/>
                                        <p:tgtEl>
                                          <p:spTgt spid="3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1000"/>
                                        <p:tgtEl>
                                          <p:spTgt spid="3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31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331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1000"/>
                                        <p:tgtEl>
                                          <p:spTgt spid="3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331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7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全面膳食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菜类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547813" y="1268413"/>
            <a:ext cx="1465262" cy="1066800"/>
            <a:chOff x="975" y="935"/>
            <a:chExt cx="923" cy="672"/>
          </a:xfrm>
        </p:grpSpPr>
        <p:pic>
          <p:nvPicPr>
            <p:cNvPr id="24591" name="Picture 6" descr="u=1020643938,3130551166&amp;fm=0&amp;gp=0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75" y="935"/>
              <a:ext cx="907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2" name="Text Box 7"/>
            <p:cNvSpPr txBox="1">
              <a:spLocks noChangeArrowheads="1"/>
            </p:cNvSpPr>
            <p:nvPr/>
          </p:nvSpPr>
          <p:spPr bwMode="auto">
            <a:xfrm>
              <a:off x="1308" y="973"/>
              <a:ext cx="59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ea typeface="宋体" charset="-122"/>
                </a:rPr>
                <a:t>西红柿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156325" y="1268413"/>
            <a:ext cx="1368425" cy="1074737"/>
            <a:chOff x="2699" y="935"/>
            <a:chExt cx="862" cy="677"/>
          </a:xfrm>
        </p:grpSpPr>
        <p:pic>
          <p:nvPicPr>
            <p:cNvPr id="24589" name="Picture 10" descr="u=284128769,2086700012&amp;fm=0&amp;gp=0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699" y="935"/>
              <a:ext cx="862" cy="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0" name="Text Box 11"/>
            <p:cNvSpPr txBox="1">
              <a:spLocks noChangeArrowheads="1"/>
            </p:cNvSpPr>
            <p:nvPr/>
          </p:nvSpPr>
          <p:spPr bwMode="auto">
            <a:xfrm>
              <a:off x="3061" y="935"/>
              <a:ext cx="4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ea typeface="宋体" charset="-122"/>
                </a:rPr>
                <a:t>大蒜</a:t>
              </a:r>
            </a:p>
          </p:txBody>
        </p:sp>
      </p:grpSp>
      <p:sp>
        <p:nvSpPr>
          <p:cNvPr id="332813" name="Text Box 13"/>
          <p:cNvSpPr txBox="1">
            <a:spLocks noChangeArrowheads="1"/>
          </p:cNvSpPr>
          <p:nvPr/>
        </p:nvSpPr>
        <p:spPr bwMode="auto">
          <a:xfrm>
            <a:off x="3708400" y="1700213"/>
            <a:ext cx="1873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华文彩云" pitchFamily="2" charset="-122"/>
                <a:ea typeface="华文彩云" pitchFamily="2" charset="-122"/>
              </a:rPr>
              <a:t>怎么吃 ？</a:t>
            </a:r>
          </a:p>
        </p:txBody>
      </p:sp>
      <p:sp>
        <p:nvSpPr>
          <p:cNvPr id="80905" name="AutoShape 9"/>
          <p:cNvSpPr>
            <a:spLocks noChangeArrowheads="1"/>
          </p:cNvSpPr>
          <p:nvPr/>
        </p:nvSpPr>
        <p:spPr bwMode="auto">
          <a:xfrm>
            <a:off x="1331913" y="2492375"/>
            <a:ext cx="2057400" cy="504825"/>
          </a:xfrm>
          <a:prstGeom prst="wedgeEllipseCallout">
            <a:avLst>
              <a:gd name="adj1" fmla="val -4782"/>
              <a:gd name="adj2" fmla="val -112264"/>
            </a:avLst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2857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kumimoji="1" lang="zh-CN" altLang="en-US" sz="2000" b="1">
                <a:solidFill>
                  <a:srgbClr val="0066CC"/>
                </a:solidFill>
                <a:latin typeface="华文中宋" pitchFamily="2" charset="-122"/>
                <a:ea typeface="华文中宋" pitchFamily="2" charset="-122"/>
              </a:rPr>
              <a:t>生吃唄</a:t>
            </a:r>
          </a:p>
        </p:txBody>
      </p:sp>
      <p:sp>
        <p:nvSpPr>
          <p:cNvPr id="80907" name="AutoShape 11"/>
          <p:cNvSpPr>
            <a:spLocks noChangeArrowheads="1"/>
          </p:cNvSpPr>
          <p:nvPr/>
        </p:nvSpPr>
        <p:spPr bwMode="auto">
          <a:xfrm>
            <a:off x="5970588" y="2492375"/>
            <a:ext cx="2057400" cy="457200"/>
          </a:xfrm>
          <a:prstGeom prst="wedgeEllipseCallout">
            <a:avLst>
              <a:gd name="adj1" fmla="val -13273"/>
              <a:gd name="adj2" fmla="val -107986"/>
            </a:avLst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2857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kumimoji="1" lang="zh-CN" altLang="en-US" sz="2000" b="1">
                <a:solidFill>
                  <a:srgbClr val="0066CC"/>
                </a:solidFill>
                <a:latin typeface="华文中宋" pitchFamily="2" charset="-122"/>
                <a:ea typeface="华文中宋" pitchFamily="2" charset="-122"/>
              </a:rPr>
              <a:t>煮了吃</a:t>
            </a: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419475" y="2708275"/>
            <a:ext cx="2438400" cy="838200"/>
            <a:chOff x="2112" y="2064"/>
            <a:chExt cx="1344" cy="528"/>
          </a:xfrm>
        </p:grpSpPr>
        <p:sp>
          <p:nvSpPr>
            <p:cNvPr id="24587" name="AutoShape 19"/>
            <p:cNvSpPr>
              <a:spLocks noChangeArrowheads="1"/>
            </p:cNvSpPr>
            <p:nvPr/>
          </p:nvSpPr>
          <p:spPr bwMode="auto">
            <a:xfrm>
              <a:off x="2112" y="2064"/>
              <a:ext cx="1344" cy="528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CC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en-US">
                <a:ea typeface="宋体" charset="-122"/>
              </a:endParaRPr>
            </a:p>
          </p:txBody>
        </p:sp>
        <p:sp>
          <p:nvSpPr>
            <p:cNvPr id="24588" name="Text Box 20"/>
            <p:cNvSpPr txBox="1">
              <a:spLocks noChangeArrowheads="1"/>
            </p:cNvSpPr>
            <p:nvPr/>
          </p:nvSpPr>
          <p:spPr bwMode="auto">
            <a:xfrm>
              <a:off x="2496" y="2169"/>
              <a:ext cx="5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zh-CN" altLang="en-US" sz="2000" b="1">
                  <a:solidFill>
                    <a:srgbClr val="0066CC"/>
                  </a:solidFill>
                  <a:latin typeface="华文中宋" pitchFamily="2" charset="-122"/>
                  <a:ea typeface="华文中宋" pitchFamily="2" charset="-122"/>
                </a:rPr>
                <a:t>白吃啦</a:t>
              </a:r>
            </a:p>
          </p:txBody>
        </p:sp>
      </p:grpSp>
      <p:sp>
        <p:nvSpPr>
          <p:cNvPr id="332819" name="Rectangle 19"/>
          <p:cNvSpPr>
            <a:spLocks noChangeArrowheads="1"/>
          </p:cNvSpPr>
          <p:nvPr/>
        </p:nvSpPr>
        <p:spPr bwMode="auto">
          <a:xfrm>
            <a:off x="539750" y="4076700"/>
            <a:ext cx="3816350" cy="2036763"/>
          </a:xfrm>
          <a:prstGeom prst="rect">
            <a:avLst/>
          </a:prstGeom>
          <a:noFill/>
          <a:ln w="22225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 b="1">
                <a:ea typeface="宋体" charset="-122"/>
              </a:rPr>
              <a:t>     西红柿抗癌，可预防子宫癌、卵巢癌、胰腺癌、膀胱癌、前列腺癌。</a:t>
            </a:r>
          </a:p>
          <a:p>
            <a:r>
              <a:rPr kumimoji="1" lang="zh-CN" altLang="en-US" b="1">
                <a:ea typeface="宋体" charset="-122"/>
              </a:rPr>
              <a:t>    起作用的是西红柿里面蕃茄素，必须加温。</a:t>
            </a:r>
          </a:p>
          <a:p>
            <a:r>
              <a:rPr kumimoji="1" lang="zh-CN" altLang="en-US" b="1">
                <a:ea typeface="宋体" charset="-122"/>
              </a:rPr>
              <a:t>    生吃西红柿不抗癌。</a:t>
            </a:r>
          </a:p>
          <a:p>
            <a:r>
              <a:rPr kumimoji="1" lang="zh-CN" altLang="en-US" b="1">
                <a:ea typeface="宋体" charset="-122"/>
              </a:rPr>
              <a:t>    西红柿炒鸡蛋最值钱了，还有蕃茄汤，或西红柿鸡蛋汤也是好的。</a:t>
            </a:r>
            <a:endParaRPr kumimoji="1" lang="zh-CN" altLang="en-US" b="1">
              <a:ea typeface="PMingLiU" pitchFamily="18" charset="-120"/>
            </a:endParaRPr>
          </a:p>
        </p:txBody>
      </p:sp>
      <p:sp>
        <p:nvSpPr>
          <p:cNvPr id="332820" name="Rectangle 20"/>
          <p:cNvSpPr>
            <a:spLocks noChangeArrowheads="1"/>
          </p:cNvSpPr>
          <p:nvPr/>
        </p:nvSpPr>
        <p:spPr bwMode="auto">
          <a:xfrm>
            <a:off x="5003800" y="4076700"/>
            <a:ext cx="3671888" cy="2036763"/>
          </a:xfrm>
          <a:prstGeom prst="rect">
            <a:avLst/>
          </a:prstGeom>
          <a:noFill/>
          <a:ln w="22225" algn="ctr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 b="1">
                <a:ea typeface="宋体" charset="-122"/>
              </a:rPr>
              <a:t>    大蒜是抗癌之王，但大蒜本身不抗癌，大蒜素才抗癌。</a:t>
            </a:r>
          </a:p>
          <a:p>
            <a:r>
              <a:rPr kumimoji="1" lang="zh-CN" altLang="en-US" b="1">
                <a:ea typeface="宋体" charset="-122"/>
              </a:rPr>
              <a:t>     正确吃法：切成一片一片的薄片放在空气里</a:t>
            </a:r>
            <a:r>
              <a:rPr kumimoji="1" lang="en-US" altLang="zh-CN" b="1">
                <a:ea typeface="宋体" charset="-122"/>
              </a:rPr>
              <a:t>15</a:t>
            </a:r>
            <a:r>
              <a:rPr kumimoji="1" lang="zh-CN" altLang="en-US" b="1">
                <a:ea typeface="宋体" charset="-122"/>
              </a:rPr>
              <a:t>分钟，它跟氧气结合以后产生大蒜素。</a:t>
            </a:r>
          </a:p>
          <a:p>
            <a:endParaRPr kumimoji="1" lang="zh-CN" altLang="en-US" b="1">
              <a:ea typeface="宋体" charset="-122"/>
            </a:endParaRPr>
          </a:p>
          <a:p>
            <a:r>
              <a:rPr kumimoji="1" lang="zh-CN" altLang="en-US" b="1">
                <a:ea typeface="宋体" charset="-122"/>
              </a:rPr>
              <a:t>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3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3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13" grpId="0"/>
      <p:bldP spid="80905" grpId="0" animBg="1"/>
      <p:bldP spid="80907" grpId="0" animBg="1"/>
      <p:bldP spid="332819" grpId="0" animBg="1"/>
      <p:bldP spid="3328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全面膳食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动物</a:t>
            </a:r>
          </a:p>
        </p:txBody>
      </p:sp>
      <p:pic>
        <p:nvPicPr>
          <p:cNvPr id="81923" name="Picture 3" descr="shee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5550" y="2549525"/>
            <a:ext cx="13716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Picture 4" descr="pi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638" y="2592388"/>
            <a:ext cx="1371600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5" name="Picture 5" descr="chicke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51325" y="2606675"/>
            <a:ext cx="1096963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Picture 6" descr="x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4FE9A"/>
              </a:clrFrom>
              <a:clrTo>
                <a:srgbClr val="F4FE9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7263" y="259238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7" name="Picture 7" descr="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5325" y="2592388"/>
            <a:ext cx="121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3843" name="Rectangle 19"/>
          <p:cNvSpPr>
            <a:spLocks noChangeArrowheads="1"/>
          </p:cNvSpPr>
          <p:nvPr/>
        </p:nvSpPr>
        <p:spPr bwMode="auto">
          <a:xfrm>
            <a:off x="755650" y="5229225"/>
            <a:ext cx="77041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 sz="2400" b="1">
                <a:solidFill>
                  <a:srgbClr val="9C2081"/>
                </a:solidFill>
                <a:ea typeface="宋体" charset="-122"/>
              </a:rPr>
              <a:t>肉类</a:t>
            </a:r>
            <a:r>
              <a:rPr kumimoji="1" lang="en-US" altLang="zh-CN" sz="2000" b="1">
                <a:latin typeface="宋体" charset="-122"/>
                <a:ea typeface="宋体" charset="-122"/>
              </a:rPr>
              <a:t>——</a:t>
            </a:r>
            <a:r>
              <a:rPr kumimoji="1" lang="zh-CN" altLang="en-US" sz="2000" b="1">
                <a:ea typeface="宋体" charset="-122"/>
              </a:rPr>
              <a:t>总原则：越小的东西越好，海洋的比陆地的好。虾米比小鱼好，小鱼比大鱼好，大鱼比鸡肉好，鸡肉比羊肉好，羊肉比猪肉好，猪肉比牛肉好。</a:t>
            </a:r>
          </a:p>
          <a:p>
            <a:r>
              <a:rPr kumimoji="1" lang="zh-CN" altLang="en-US" b="1">
                <a:ea typeface="宋体" charset="-122"/>
              </a:rPr>
              <a:t>      </a:t>
            </a:r>
            <a:r>
              <a:rPr kumimoji="1" lang="zh-CN" altLang="en-US" b="1">
                <a:solidFill>
                  <a:srgbClr val="9C2081"/>
                </a:solidFill>
                <a:ea typeface="宋体" charset="-122"/>
              </a:rPr>
              <a:t>动物越小蛋白越好。</a:t>
            </a:r>
            <a:r>
              <a:rPr kumimoji="1" lang="zh-CN" altLang="en-US">
                <a:ea typeface="宋体" charset="-122"/>
              </a:rPr>
              <a:t> </a:t>
            </a:r>
          </a:p>
        </p:txBody>
      </p:sp>
      <p:sp>
        <p:nvSpPr>
          <p:cNvPr id="25609" name="AutoShape 21"/>
          <p:cNvSpPr>
            <a:spLocks noChangeArrowheads="1"/>
          </p:cNvSpPr>
          <p:nvPr/>
        </p:nvSpPr>
        <p:spPr bwMode="auto">
          <a:xfrm>
            <a:off x="1042988" y="4005263"/>
            <a:ext cx="7345362" cy="576262"/>
          </a:xfrm>
          <a:custGeom>
            <a:avLst/>
            <a:gdLst>
              <a:gd name="T0" fmla="*/ 1873414177 w 21600"/>
              <a:gd name="T1" fmla="*/ 0 h 21600"/>
              <a:gd name="T2" fmla="*/ 0 w 21600"/>
              <a:gd name="T3" fmla="*/ 7686989 h 21600"/>
              <a:gd name="T4" fmla="*/ 1873414177 w 21600"/>
              <a:gd name="T5" fmla="*/ 15373978 h 21600"/>
              <a:gd name="T6" fmla="*/ 2147483647 w 21600"/>
              <a:gd name="T7" fmla="*/ 768698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b="1">
                <a:ea typeface="宋体" charset="-122"/>
              </a:rPr>
              <a:t>营养价值</a:t>
            </a:r>
          </a:p>
        </p:txBody>
      </p:sp>
      <p:sp>
        <p:nvSpPr>
          <p:cNvPr id="25610" name="AutoShape 22"/>
          <p:cNvSpPr>
            <a:spLocks noChangeArrowheads="1"/>
          </p:cNvSpPr>
          <p:nvPr/>
        </p:nvSpPr>
        <p:spPr bwMode="auto">
          <a:xfrm rot="10800000">
            <a:off x="539750" y="1557338"/>
            <a:ext cx="7775575" cy="503237"/>
          </a:xfrm>
          <a:custGeom>
            <a:avLst/>
            <a:gdLst>
              <a:gd name="T0" fmla="*/ 2099290017 w 21600"/>
              <a:gd name="T1" fmla="*/ 0 h 21600"/>
              <a:gd name="T2" fmla="*/ 0 w 21600"/>
              <a:gd name="T3" fmla="*/ 5862221 h 21600"/>
              <a:gd name="T4" fmla="*/ 2099290017 w 21600"/>
              <a:gd name="T5" fmla="*/ 11724419 h 21600"/>
              <a:gd name="T6" fmla="*/ 2147483647 w 21600"/>
              <a:gd name="T7" fmla="*/ 586222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zh-CN" altLang="en-US" b="1">
                <a:ea typeface="宋体" charset="-122"/>
              </a:rPr>
              <a:t>大     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合理搭配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合理搭配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谨和五味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食物的味道归纳为酸、苦、甘、辛，咸五种，统称“五味”。五味不同，对人体的作用也各有不同。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素问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·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至真要大论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中说：“五味入胃，各归所喜，故酸先入肝，苦先入心，甘先入脾，辛先入肺，咸先入肾，久而增气，物化之常也”。</a:t>
            </a:r>
          </a:p>
          <a:p>
            <a:pPr lvl="2" eaLnBrk="1" hangingPunct="1"/>
            <a:r>
              <a:rPr lang="en-US" altLang="zh-CN" sz="18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素问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·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五脏生成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指出：“多食咸，则脉凝泣而变色；多食苦，则皮槁而毛拔；多食辛，则筋急而爪枯；多食酸，则肉胝皱而唇揭；多食甘，则骨痛而发落，此五味之所伤也”。</a:t>
            </a:r>
            <a:r>
              <a:rPr lang="zh-CN" altLang="en-US" sz="1800" smtClean="0">
                <a:latin typeface="宋体" charset="-122"/>
                <a:ea typeface="宋体" charset="-122"/>
              </a:rPr>
              <a:t> 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 </a:t>
            </a:r>
          </a:p>
          <a:p>
            <a:pPr lvl="2"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五味调和，有利于健康。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6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6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6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6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06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合理搭配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924800" cy="5105400"/>
          </a:xfrm>
        </p:spPr>
        <p:txBody>
          <a:bodyPr/>
          <a:lstStyle/>
          <a:p>
            <a:pPr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甘味补脾，补养生气血，缓解疼痛、解毒等，味过于甘，反能伤脾，助湿生痰，引起胃胀不适。如蜂蜜、饴糖、桂圆肉、米面食品等。</a:t>
            </a:r>
            <a:r>
              <a:rPr lang="zh-CN" altLang="en-US" sz="1800" smtClean="0">
                <a:latin typeface="宋体" charset="-122"/>
                <a:ea typeface="宋体" charset="-122"/>
              </a:rPr>
              <a:t> 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 </a:t>
            </a:r>
          </a:p>
          <a:p>
            <a:pPr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酸味补肝，可健脾开胃，促进食欲，但过于酸，反能伤肝，引起肝气偏盛，导致脾胃消化功能障碍。如醋、乌梅、山楂、石榴、柿子等。</a:t>
            </a:r>
            <a:r>
              <a:rPr lang="zh-CN" altLang="en-US" sz="1800" smtClean="0">
                <a:latin typeface="宋体" charset="-122"/>
                <a:ea typeface="宋体" charset="-122"/>
              </a:rPr>
              <a:t> </a:t>
            </a:r>
            <a:endParaRPr lang="zh-CN" altLang="en-US" sz="1800" b="1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咸味补肾，能软坚润下，调节和维持人体水钠代谢，味过于咸反而伤肾，出现水肿、高血压、动脉硬化等。如盐、海带、紫菜、海虾、海蟹、海蜇、龟肉等。</a:t>
            </a:r>
            <a:r>
              <a:rPr lang="zh-CN" altLang="en-US" sz="1800" smtClean="0">
                <a:latin typeface="宋体" charset="-122"/>
                <a:ea typeface="宋体" charset="-122"/>
              </a:rPr>
              <a:t> 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 </a:t>
            </a:r>
          </a:p>
          <a:p>
            <a:pPr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辛味补肺，可发散行气活血，祛风寒等，味过于辛，反能伤肺，刺激胃粘膜，有痔疮、肛裂、消化道溃疡等。如姜、葱、蒜、辣椒、胡椒等。</a:t>
            </a:r>
            <a:r>
              <a:rPr lang="zh-CN" altLang="en-US" sz="1800" smtClean="0">
                <a:latin typeface="宋体" charset="-122"/>
                <a:ea typeface="宋体" charset="-122"/>
              </a:rPr>
              <a:t> 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 </a:t>
            </a:r>
          </a:p>
          <a:p>
            <a:pPr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苦味补心，清热、解毒、泻火等，味过于苦，反能伤心。如苦瓜、苦杏仁、橘皮、</a:t>
            </a:r>
            <a:r>
              <a:rPr lang="zh-CN" altLang="en-US" sz="1800" smtClean="0">
                <a:latin typeface="宋体" charset="-122"/>
                <a:ea typeface="宋体" charset="-122"/>
              </a:rPr>
              <a:t> </a:t>
            </a:r>
            <a:endParaRPr lang="zh-CN" altLang="en-US" sz="1800" b="1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zh-CN" altLang="en-US" sz="1800" b="1" smtClean="0">
                <a:latin typeface="宋体" charset="-122"/>
                <a:ea typeface="宋体" charset="-122"/>
              </a:rPr>
              <a:t>“良药苦口” ，五味平衡，苦味对人体的影响，不是摄入太多，而是摄入太少。“苦”为百草之味。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合理搭配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268413"/>
            <a:ext cx="8208962" cy="5105400"/>
          </a:xfrm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寒热适宜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寒热食物：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寒凉性质食物多属于阴性，具有滋阴、清热、泻火、凉血、解毒作用。适用于热性体质和病症。藕（生）、马齿苋、鱼腥草、芦荟、海带、绿豆芽、苦瓜 、螃蟹、鸭血、香蕉、柿子、西瓜、苦丁茶等。   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温热性质食物属于阳性，具有温经、助阳、活血、通络、散寒等作用。用于寒性体质和病症。如葱白、生姜、香菜、辣椒、酒、羊肉、狗肉、鹿肉、山楂、荔枝、杨梅、木瓜、海参、海虾、带鱼、红茶等。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寒热适宜：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饮食时寒热食物属性应互相调和，同时饮食入腹时冷烫温度也要适宜。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内经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》“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食饮者，热无灼灼，寒无沧沧。寒温中适，故将气持，乃不致邪僻也。”孙思邈指出：“热无灼唇，冷无冰齿。”</a:t>
            </a:r>
          </a:p>
          <a:p>
            <a:pPr lvl="2" eaLnBrk="1" hangingPunct="1">
              <a:lnSpc>
                <a:spcPct val="95000"/>
              </a:lnSpc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食物过热伤胃阴；过寒伤胃阳。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注意搭配进食，螃蟹与生姜。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7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合理搭配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24800" cy="55626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荤素搭配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荤指肉类食物，素指蔬菜、水果等。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肉类食物：多有滋养脏腑、补益人体、润泽肌肤的作用，含有优质蛋白、脂肪、脂溶性维生素等。过食易助湿、生痰、化热等，导致高血压、高血脂、高血糖的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"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三高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"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症，动脉硬化、冠心病、糖尿病、肥胖症等。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蔬菜水果：具有疏利、开胃消食、疏通肠胃等作用，含有较多的粗纤维，能促进胃肠蠕动，增强消化和排泄功能，帮助身体快速排泄代谢废物，减少人体对有毒物质的吸收。 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猪肝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菠菜：猪肝、菠菜都有补血之功能，一荤一素，相辅相成，共同吸收，对治疗贫血有特效。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牛肉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土豆：牛肉营养价值高，并有健脾胃的作用，但牛肉粗糙，有时会影响胃黏膜。土豆与牛肉同煮，不但味道好，且土豆含有丰富的维生素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U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，起着保护胃黏膜的作用。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羊肉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生姜： 羊肉补阳取暖，生姜祛寒保暖，相互搭配，暖上加暖，同时还可祛外邪，并可治寒腹痛。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8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合理搭配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924800" cy="4321175"/>
          </a:xfrm>
        </p:spPr>
        <p:txBody>
          <a:bodyPr/>
          <a:lstStyle/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粗细搭配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细粮：指经过精加工的粮食，如大米、小麦等，口感好，含有丰富的人体所需的多种氨基酸，蛋白质含量也高于粗粮。但营养物质丢失较多（如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B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族维生素）；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粗粮：指未经精加工的粮食，如玉米、荞麦、大麦等粮食，尽管口感较差，但是含有大量的膳食纤维、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B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族维生素及多种矿物质等。</a:t>
            </a:r>
          </a:p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粗细互补</a:t>
            </a:r>
          </a:p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粗粮与副食搭配</a:t>
            </a:r>
          </a:p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粗粮细吃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饮食有节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饮食有节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进食有规律：</a:t>
            </a:r>
          </a:p>
          <a:p>
            <a:pPr lvl="2" eaLnBrk="1" hangingPunct="1">
              <a:lnSpc>
                <a:spcPct val="105000"/>
              </a:lnSpc>
            </a:pPr>
            <a:r>
              <a:rPr lang="en-US" altLang="zh-CN" sz="18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吕氏春秋</a:t>
            </a:r>
            <a:r>
              <a:rPr lang="en-US" altLang="zh-CN" sz="18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：“食能以时，身必无灾。”。</a:t>
            </a:r>
            <a:r>
              <a:rPr lang="en-US" altLang="zh-CN" sz="1800" b="1" smtClean="0">
                <a:ea typeface="宋体" charset="-122"/>
              </a:rPr>
              <a:t>《</a:t>
            </a:r>
            <a:r>
              <a:rPr lang="zh-CN" altLang="en-US" sz="1800" b="1" smtClean="0">
                <a:ea typeface="宋体" charset="-122"/>
              </a:rPr>
              <a:t>吕氏春秋</a:t>
            </a:r>
            <a:r>
              <a:rPr lang="en-US" altLang="zh-CN" sz="1800" b="1" smtClean="0">
                <a:ea typeface="宋体" charset="-122"/>
              </a:rPr>
              <a:t>·</a:t>
            </a:r>
            <a:r>
              <a:rPr lang="zh-CN" altLang="en-US" sz="1800" b="1" smtClean="0">
                <a:ea typeface="宋体" charset="-122"/>
              </a:rPr>
              <a:t>季春纪</a:t>
            </a:r>
            <a:r>
              <a:rPr lang="en-US" altLang="zh-CN" sz="1800" b="1" smtClean="0">
                <a:ea typeface="宋体" charset="-122"/>
              </a:rPr>
              <a:t>》</a:t>
            </a:r>
            <a:r>
              <a:rPr lang="zh-CN" altLang="en-US" sz="1800" b="1" smtClean="0">
                <a:ea typeface="宋体" charset="-122"/>
              </a:rPr>
              <a:t>说，“食能以时，身必无灾，凡食之道，无饥无饱，是之谓五脏之葆”。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世界上大多数国家采用的是每日三餐制。</a:t>
            </a:r>
          </a:p>
          <a:p>
            <a:pPr lvl="2" eaLnBrk="1" hangingPunct="1">
              <a:lnSpc>
                <a:spcPct val="105000"/>
              </a:lnSpc>
            </a:pPr>
            <a:r>
              <a:rPr lang="zh-CN" altLang="en-US" sz="18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早饭宜好：</a:t>
            </a:r>
            <a:r>
              <a:rPr lang="zh-CN" altLang="en-US" sz="1800" b="1" smtClean="0">
                <a:ea typeface="宋体" charset="-122"/>
              </a:rPr>
              <a:t>早餐的质量，营养价值宜高一些，精一些，便于机体吸收，提供充足的能量。尤以稀、干搭配进食为佳，不仅摄取了营养，也感觉舒适。</a:t>
            </a:r>
            <a:endParaRPr lang="zh-CN" altLang="en-US" sz="1800" b="1" smtClean="0">
              <a:latin typeface="宋体" charset="-122"/>
              <a:ea typeface="宋体" charset="-122"/>
            </a:endParaRPr>
          </a:p>
          <a:p>
            <a:pPr lvl="2" eaLnBrk="1" hangingPunct="1">
              <a:lnSpc>
                <a:spcPct val="105000"/>
              </a:lnSpc>
            </a:pPr>
            <a:r>
              <a:rPr lang="zh-CN" altLang="en-US" sz="18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午饭宜饱：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承上启下。 “饱”指要保证一定饮食量，提供充足的能量。除米面食品外，还可以给牛奶、豆浆、鸡蛋等优质蛋白。</a:t>
            </a:r>
          </a:p>
          <a:p>
            <a:pPr lvl="2" eaLnBrk="1" hangingPunct="1">
              <a:lnSpc>
                <a:spcPct val="105000"/>
              </a:lnSpc>
            </a:pPr>
            <a:r>
              <a:rPr lang="zh-CN" altLang="en-US" sz="18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晚饭宜少</a:t>
            </a:r>
            <a:r>
              <a:rPr lang="zh-CN" altLang="en-US" sz="1800" b="1" smtClean="0">
                <a:latin typeface="宋体" charset="-122"/>
                <a:ea typeface="宋体" charset="-122"/>
              </a:rPr>
              <a:t>：晚上接近睡眠，活动少，过饱，增加胃肠负担，会引起消化不良，影响睡眠；也可能造成发胖，产生各类疾病。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早、中、晚的能量分别占总能量的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30%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、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40%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、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30%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为宜。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0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0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饮食有节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进食有节制</a:t>
            </a:r>
          </a:p>
          <a:p>
            <a:pPr lvl="2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暴饮暴食：</a:t>
            </a:r>
          </a:p>
          <a:p>
            <a:pPr lvl="2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饥一顿，饱一顿：损伤脾胃；</a:t>
            </a:r>
          </a:p>
          <a:p>
            <a:pPr lvl="2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长期过饥：营养不良；</a:t>
            </a:r>
          </a:p>
          <a:p>
            <a:pPr lvl="2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长期过饱：体重增加，日渐肥胖。</a:t>
            </a:r>
          </a:p>
          <a:p>
            <a:pPr lvl="2" eaLnBrk="1" hangingPunct="1"/>
            <a:r>
              <a:rPr lang="en-US" altLang="zh-CN" b="1" smtClean="0">
                <a:latin typeface="宋体" charset="-122"/>
                <a:ea typeface="宋体" charset="-122"/>
              </a:rPr>
              <a:t>《</a:t>
            </a:r>
            <a:r>
              <a:rPr lang="zh-CN" altLang="en-US" b="1" smtClean="0">
                <a:latin typeface="宋体" charset="-122"/>
                <a:ea typeface="宋体" charset="-122"/>
              </a:rPr>
              <a:t>管子</a:t>
            </a:r>
            <a:r>
              <a:rPr lang="en-US" altLang="zh-CN" b="1" smtClean="0">
                <a:latin typeface="宋体" charset="-122"/>
                <a:ea typeface="宋体" charset="-122"/>
              </a:rPr>
              <a:t>》</a:t>
            </a:r>
            <a:r>
              <a:rPr lang="zh-CN" altLang="en-US" b="1" smtClean="0">
                <a:latin typeface="宋体" charset="-122"/>
                <a:ea typeface="宋体" charset="-122"/>
              </a:rPr>
              <a:t>说：饮食节</a:t>
            </a:r>
            <a:r>
              <a:rPr lang="en-US" altLang="zh-CN" b="1" smtClean="0">
                <a:latin typeface="宋体" charset="-122"/>
                <a:ea typeface="宋体" charset="-122"/>
              </a:rPr>
              <a:t>------</a:t>
            </a:r>
            <a:r>
              <a:rPr lang="zh-CN" altLang="en-US" b="1" smtClean="0">
                <a:latin typeface="宋体" charset="-122"/>
                <a:ea typeface="宋体" charset="-122"/>
              </a:rPr>
              <a:t>则身利而寿命益。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饮食卫生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饮食卫生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饮食鲜洁：</a:t>
            </a:r>
          </a:p>
          <a:p>
            <a:pPr lvl="2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饮食物要保证新鲜、清洁。 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熟食为主：</a:t>
            </a:r>
          </a:p>
          <a:p>
            <a:pPr lvl="2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大部分食品不宜生吃，需要经过烹调加热后变成熟食，方可食用，其目的在于使食物更容易被机体消化吸收。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饮食禁忌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饮食禁忌：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指有关食之“非所宜”的诸般情况。</a:t>
            </a:r>
          </a:p>
          <a:p>
            <a:pPr lvl="1" eaLnBrk="1" hangingPunct="1"/>
            <a:r>
              <a:rPr lang="en-US" altLang="zh-CN" sz="2000" b="1" smtClean="0">
                <a:latin typeface="宋体" charset="-122"/>
                <a:ea typeface="宋体" charset="-122"/>
              </a:rPr>
              <a:t>《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金匮要略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》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中说：“所食之味，有与病相宜，有与身为害，若得宜则补体，害则成疾。” 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用相宜食味治病养病，谓之食养或食疗。而不相宜食品则禁之，谓之食禁或食忌，俗称“禁口”或叫“忌口”。 </a:t>
            </a:r>
          </a:p>
          <a:p>
            <a:pPr lvl="1" eaLnBrk="1" hangingPunct="1"/>
            <a:r>
              <a:rPr lang="en-US" altLang="zh-CN" sz="2000" b="1" smtClean="0">
                <a:latin typeface="宋体" charset="-122"/>
                <a:ea typeface="宋体" charset="-122"/>
              </a:rPr>
              <a:t>1.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患病期间饮食禁忌；</a:t>
            </a:r>
          </a:p>
          <a:p>
            <a:pPr lvl="1" eaLnBrk="1" hangingPunct="1"/>
            <a:r>
              <a:rPr lang="en-US" altLang="zh-CN" sz="2000" b="1" smtClean="0">
                <a:latin typeface="宋体" charset="-122"/>
                <a:ea typeface="宋体" charset="-122"/>
              </a:rPr>
              <a:t>2.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服药饮食禁忌；</a:t>
            </a:r>
          </a:p>
          <a:p>
            <a:pPr lvl="1" eaLnBrk="1" hangingPunct="1"/>
            <a:r>
              <a:rPr lang="en-US" altLang="zh-CN" sz="2000" b="1" smtClean="0">
                <a:latin typeface="宋体" charset="-122"/>
                <a:ea typeface="宋体" charset="-122"/>
              </a:rPr>
              <a:t>3.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孕期和产后饮食禁忌；</a:t>
            </a:r>
          </a:p>
          <a:p>
            <a:pPr lvl="1" eaLnBrk="1" hangingPunct="1"/>
            <a:r>
              <a:rPr lang="en-US" altLang="zh-CN" sz="2000" b="1" smtClean="0">
                <a:latin typeface="宋体" charset="-122"/>
                <a:ea typeface="宋体" charset="-122"/>
              </a:rPr>
              <a:t>4.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忌食“发物”。</a:t>
            </a:r>
            <a:endParaRPr lang="en-US" altLang="zh-CN" sz="2000" b="1" smtClean="0">
              <a:latin typeface="宋体" charset="-122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3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3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3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3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3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43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43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饮食禁忌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95400"/>
            <a:ext cx="7924800" cy="5105400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忌食“发物”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食物之所以能防治疾病，是由于它本身特有的性味所决定的，这就是食物的“食性”。如果不懂食性，对某些特殊体质的人或患者，食性就会诱发旧病，或加重已发疾病，或削弱药力，这是食物的“发性”，也就是民间所说的“发物”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一为动火发物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，能助热动火、伤津劫液，如烟、酒、葱、蒜、韭菜、油炸物等。发热口渴，大便秘结的人不宜食用，高血压者应忌口。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二为动风发物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，多有升发、散气、火热之性，能使人邪毒走窜，如茄子、木耳、猪头肉、鸡蛋等。有荨麻疹、湿疹、中风等疾病者不宜吃。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三为助湿发物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，多具有黏滞、肥甘滋腻之性，如糯米、醪糟、酒、大枣、肥肉、面食等。患湿热病、黄疸、痢疾等病者忌食。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饮食养生原则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饮食禁忌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105000"/>
              </a:lnSpc>
            </a:pPr>
            <a:r>
              <a:rPr lang="zh-CN" altLang="en-US" sz="24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四为积冷发物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，多具寒凉润利之性，能伤阳生寒，影响脏腑运化，如冬瓜、四季豆、莴笋、柿子等。脾胃虚弱的人要慎食，过食会造成胃虚冷痛、肠鸣腹泻。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4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五为动血发物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，多有活血散血之性，能动血伤络，迫血外溢，如羊肉、菠菜、烧酒等。月经过多、皮下出血、尿血等人忌食。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400" b="1" smtClean="0">
                <a:solidFill>
                  <a:srgbClr val="9C2081"/>
                </a:solidFill>
                <a:latin typeface="宋体" charset="-122"/>
                <a:ea typeface="宋体" charset="-122"/>
              </a:rPr>
              <a:t>六为滞气发物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，如大豆、芡实、芋头、薯类等。这些食物多具滞涩阻气、坚硬难化之性，积食、诸痛者不宜食。</a:t>
            </a:r>
          </a:p>
          <a:p>
            <a:pPr eaLnBrk="1" hangingPunct="1">
              <a:lnSpc>
                <a:spcPct val="105000"/>
              </a:lnSpc>
            </a:pPr>
            <a:r>
              <a:rPr lang="zh-CN" altLang="en-US" sz="2400" b="1" smtClean="0">
                <a:latin typeface="宋体" charset="-122"/>
                <a:ea typeface="宋体" charset="-122"/>
              </a:rPr>
              <a:t>发物会导致旧病复发或加重病情，应忌食。</a:t>
            </a:r>
            <a:r>
              <a:rPr lang="zh-CN" altLang="en-US" sz="2400" smtClean="0">
                <a:latin typeface="宋体" charset="-122"/>
                <a:ea typeface="宋体" charset="-122"/>
              </a:rPr>
              <a:t> 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饮食养生原则</a:t>
            </a:r>
            <a:r>
              <a:rPr lang="en-US" altLang="zh-CN" smtClean="0">
                <a:latin typeface="Arial" charset="0"/>
              </a:rPr>
              <a:t>——</a:t>
            </a:r>
            <a:r>
              <a:rPr lang="zh-CN" altLang="en-US" b="0" smtClean="0"/>
              <a:t>辨证用膳</a:t>
            </a:r>
            <a:endParaRPr lang="en-US" altLang="zh-CN" b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 smtClean="0">
                <a:ea typeface="宋体" charset="-122"/>
              </a:rPr>
              <a:t>辨证用膳</a:t>
            </a:r>
          </a:p>
          <a:p>
            <a:pPr lvl="1" eaLnBrk="1" hangingPunct="1"/>
            <a:r>
              <a:rPr lang="zh-CN" altLang="en-US" b="1" smtClean="0">
                <a:ea typeface="宋体" charset="-122"/>
              </a:rPr>
              <a:t>因时用膳</a:t>
            </a:r>
          </a:p>
          <a:p>
            <a:pPr lvl="1" eaLnBrk="1" hangingPunct="1"/>
            <a:r>
              <a:rPr lang="zh-CN" altLang="en-US" b="1" smtClean="0">
                <a:ea typeface="宋体" charset="-122"/>
              </a:rPr>
              <a:t>因人用膳</a:t>
            </a:r>
          </a:p>
          <a:p>
            <a:pPr lvl="1" eaLnBrk="1" hangingPunct="1"/>
            <a:r>
              <a:rPr lang="zh-CN" altLang="en-US" b="1" smtClean="0">
                <a:ea typeface="宋体" charset="-122"/>
              </a:rPr>
              <a:t>因地用膳</a:t>
            </a:r>
          </a:p>
          <a:p>
            <a:pPr lvl="1" eaLnBrk="1" hangingPunct="1"/>
            <a:r>
              <a:rPr lang="zh-CN" altLang="en-US" b="1" smtClean="0">
                <a:ea typeface="宋体" charset="-122"/>
              </a:rPr>
              <a:t>因病用膳</a:t>
            </a:r>
          </a:p>
        </p:txBody>
      </p:sp>
      <p:sp>
        <p:nvSpPr>
          <p:cNvPr id="378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85238" y="6481763"/>
            <a:ext cx="215900" cy="260350"/>
          </a:xfrm>
          <a:prstGeom prst="actionButtonHom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大学生饮食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 smtClean="0">
                <a:latin typeface="宋体" charset="-122"/>
                <a:ea typeface="宋体" charset="-122"/>
              </a:rPr>
              <a:t>现状：</a:t>
            </a:r>
          </a:p>
          <a:p>
            <a:pPr lvl="1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日常饮食没有规律； </a:t>
            </a:r>
          </a:p>
          <a:p>
            <a:pPr lvl="1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一日三餐的食量和时间常常不固定； </a:t>
            </a:r>
          </a:p>
          <a:p>
            <a:pPr lvl="1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很多人不重视吃早饭，但是吃夜宵、吃零食的现象比较普遍； </a:t>
            </a:r>
          </a:p>
          <a:p>
            <a:pPr lvl="1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男生吸烟现象较多； </a:t>
            </a:r>
          </a:p>
          <a:p>
            <a:pPr lvl="1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想减肥而节食，其中女生居多；</a:t>
            </a:r>
          </a:p>
          <a:p>
            <a:pPr lvl="1" eaLnBrk="1" hangingPunct="1"/>
            <a:r>
              <a:rPr lang="zh-CN" altLang="en-US" b="1" smtClean="0">
                <a:latin typeface="宋体" charset="-122"/>
                <a:ea typeface="宋体" charset="-122"/>
              </a:rPr>
              <a:t>将快餐（洋快餐、方便面等）当正餐吃。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8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大学生饮食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68413"/>
            <a:ext cx="7924800" cy="5105400"/>
          </a:xfrm>
        </p:spPr>
        <p:txBody>
          <a:bodyPr/>
          <a:lstStyle/>
          <a:p>
            <a:pPr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800" b="1" smtClean="0">
                <a:latin typeface="宋体" charset="-122"/>
                <a:ea typeface="宋体" charset="-122"/>
              </a:rPr>
              <a:t>建议</a:t>
            </a:r>
          </a:p>
          <a:p>
            <a:pPr lvl="1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700" b="1" smtClean="0">
                <a:latin typeface="宋体" charset="-122"/>
                <a:ea typeface="宋体" charset="-122"/>
              </a:rPr>
              <a:t>重视吃早餐</a:t>
            </a:r>
          </a:p>
          <a:p>
            <a:pPr lvl="2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不吃早餐易造成肠胃不适；感到疲倦，影响学习工作效率；易患慢性病；产生便秘、面部痤疮、肤色黯淡、肥胖。</a:t>
            </a:r>
          </a:p>
          <a:p>
            <a:pPr lvl="2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先喝水再吃早餐 </a:t>
            </a:r>
          </a:p>
          <a:p>
            <a:pPr lvl="2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早餐应该吃“热食”，如</a:t>
            </a:r>
            <a:r>
              <a:rPr lang="zh-CN" altLang="en-US" sz="1600" b="1" smtClean="0">
                <a:ea typeface="宋体" charset="-122"/>
              </a:rPr>
              <a:t>比如稀饭、热燕麦片、热羊乳、热豆花、热豆浆、芝麻糊、山药粥等等，然后再配着吃蔬菜、面包、三明治、水果、点心等。</a:t>
            </a:r>
            <a:r>
              <a:rPr lang="zh-CN" altLang="en-US" sz="1600" smtClean="0">
                <a:ea typeface="宋体" charset="-122"/>
              </a:rPr>
              <a:t> </a:t>
            </a:r>
            <a:r>
              <a:rPr lang="zh-CN" altLang="en-US" sz="1600" b="1" smtClean="0">
                <a:latin typeface="宋体" charset="-122"/>
                <a:ea typeface="宋体" charset="-122"/>
              </a:rPr>
              <a:t> </a:t>
            </a:r>
          </a:p>
          <a:p>
            <a:pPr lvl="1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700" b="1" smtClean="0">
                <a:latin typeface="宋体" charset="-122"/>
                <a:ea typeface="宋体" charset="-122"/>
              </a:rPr>
              <a:t>正餐定时定量</a:t>
            </a:r>
          </a:p>
          <a:p>
            <a:pPr lvl="2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多吃谷类（大米、玉米、小米、小麦、燕麦、荞麦等）、蔬菜（胡萝卜 、西红柿、大蒜、南瓜、黄瓜、苦瓜、黑木耳等）、薯类（白薯、红薯、山药和土豆等）等，全面膳食。</a:t>
            </a:r>
          </a:p>
          <a:p>
            <a:pPr lvl="1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700" b="1" smtClean="0">
                <a:latin typeface="宋体" charset="-122"/>
                <a:ea typeface="宋体" charset="-122"/>
              </a:rPr>
              <a:t>补充饮料</a:t>
            </a:r>
          </a:p>
          <a:p>
            <a:pPr lvl="2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多喝水、绿茶、酸奶。 </a:t>
            </a:r>
          </a:p>
          <a:p>
            <a:pPr lvl="1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700" b="1" smtClean="0">
                <a:latin typeface="宋体" charset="-122"/>
                <a:ea typeface="宋体" charset="-122"/>
              </a:rPr>
              <a:t>增加水果</a:t>
            </a:r>
          </a:p>
          <a:p>
            <a:pPr lvl="2" eaLnBrk="1" hangingPunct="1">
              <a:lnSpc>
                <a:spcPct val="105000"/>
              </a:lnSpc>
              <a:spcBef>
                <a:spcPct val="30000"/>
              </a:spcBef>
            </a:pPr>
            <a:r>
              <a:rPr lang="zh-CN" altLang="en-US" sz="1600" b="1" smtClean="0">
                <a:latin typeface="宋体" charset="-122"/>
                <a:ea typeface="宋体" charset="-122"/>
              </a:rPr>
              <a:t>苹果 、葡萄 、梨 、甘蔗 、柚子等。</a:t>
            </a:r>
          </a:p>
        </p:txBody>
      </p:sp>
      <p:sp>
        <p:nvSpPr>
          <p:cNvPr id="3994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85238" y="6481763"/>
            <a:ext cx="215900" cy="260350"/>
          </a:xfrm>
          <a:prstGeom prst="actionButtonHom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其他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世界卫生组织公布的最佳食品榜 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924800" cy="4581525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最佳水果：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依次是木瓜、草莓、橘子、柑子、猕猴桃、芒果、杏、柿子和西瓜。</a:t>
            </a:r>
          </a:p>
          <a:p>
            <a:pPr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最佳蔬菜：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红薯既含丰富维生素，又是抗癌能手，为所有蔬菜之首。其次是芦笋、卷心菜、花椰菜（花菜）、芹菜、茄子、甜菜、胡萝卜、荠菜、金针菇、雪里红、大白菜。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8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其他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世界卫生组织公布的最佳食品榜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7924800" cy="4438650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最佳肉食：</a:t>
            </a:r>
          </a:p>
          <a:p>
            <a:pPr lvl="1" eaLnBrk="1" hangingPunct="1"/>
            <a:r>
              <a:rPr lang="zh-CN" altLang="en-US" sz="2200" b="1" smtClean="0">
                <a:latin typeface="宋体" charset="-122"/>
                <a:ea typeface="宋体" charset="-122"/>
              </a:rPr>
              <a:t>鹅鸭肉化学结构接近橄榄油，有益于心脏。鸡肉则被称为“蛋白质的最佳来源”。</a:t>
            </a:r>
          </a:p>
          <a:p>
            <a:pPr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最佳护脑食物：</a:t>
            </a:r>
          </a:p>
          <a:p>
            <a:pPr lvl="1" eaLnBrk="1" hangingPunct="1"/>
            <a:r>
              <a:rPr lang="zh-CN" altLang="en-US" sz="2200" b="1" smtClean="0">
                <a:latin typeface="宋体" charset="-122"/>
                <a:ea typeface="宋体" charset="-122"/>
              </a:rPr>
              <a:t>菠菜、韭菜、南瓜、葱、椰菜、菜椒、豌豆、番茄、胡萝卜、小青菜、蒜苗、芹菜等蔬菜，核桃、花生、开心果、腰果、松子、杏仁、大豆等壳类食物以及糙米饭、猪肝等。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29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29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29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其他</a:t>
            </a:r>
            <a:r>
              <a:rPr lang="en-US" altLang="zh-CN" sz="2800" smtClean="0">
                <a:latin typeface="Arial" charset="0"/>
              </a:rPr>
              <a:t>—</a:t>
            </a:r>
            <a:r>
              <a:rPr lang="zh-CN" altLang="en-US" sz="2800" smtClean="0"/>
              <a:t>世界卫生组织公布的最佳食品榜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7924800" cy="3600450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最佳汤食：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鸡汤最优，特别是母鸡汤还有防治感冒、支气管炎的作用，尤其适于冬春季饮用。</a:t>
            </a:r>
          </a:p>
          <a:p>
            <a:pPr eaLnBrk="1" hangingPunct="1"/>
            <a:r>
              <a:rPr lang="zh-CN" altLang="en-US" b="1" smtClean="0">
                <a:latin typeface="宋体" charset="-122"/>
                <a:ea typeface="宋体" charset="-122"/>
              </a:rPr>
              <a:t>最佳食油：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玉米油、米糠油、芝麻油等尤佳，植物油与动物油按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1∶0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．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5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的比例调配食用更好。</a:t>
            </a:r>
          </a:p>
        </p:txBody>
      </p:sp>
      <p:pic>
        <p:nvPicPr>
          <p:cNvPr id="300037" name="Picture 5" descr="2_57740735_diary"/>
          <p:cNvPicPr>
            <a:picLocks noChangeAspect="1" noChangeArrowheads="1"/>
          </p:cNvPicPr>
          <p:nvPr/>
        </p:nvPicPr>
        <p:blipFill>
          <a:blip r:embed="rId2"/>
          <a:srcRect b="23932"/>
          <a:stretch>
            <a:fillRect/>
          </a:stretch>
        </p:blipFill>
        <p:spPr bwMode="auto">
          <a:xfrm>
            <a:off x="6659563" y="1268413"/>
            <a:ext cx="22034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00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0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0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全球十大垃圾食物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5400675" cy="5105400"/>
          </a:xfrm>
        </p:spPr>
        <p:txBody>
          <a:bodyPr/>
          <a:lstStyle/>
          <a:p>
            <a:pPr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世界卫生组织公布十大“垃圾食物” 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油炸类食品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之一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导致心血管疾病元凶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( 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油炸淀粉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)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含致癌物质；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破坏维生素，使蛋白质变性。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腌制类食品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之二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导致高血压，肾负担过重，导致鼻咽癌；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影响粘膜系统（对肠胃有害）；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易得溃疡和发炎。 </a:t>
            </a:r>
            <a:br>
              <a:rPr lang="zh-CN" altLang="en-US" sz="2000" b="1" smtClean="0">
                <a:latin typeface="宋体" charset="-122"/>
                <a:ea typeface="宋体" charset="-122"/>
              </a:rPr>
            </a:br>
            <a:endParaRPr lang="zh-CN" altLang="en-US" sz="2000" b="1" smtClean="0">
              <a:latin typeface="宋体" charset="-122"/>
              <a:ea typeface="宋体" charset="-122"/>
            </a:endParaRPr>
          </a:p>
        </p:txBody>
      </p:sp>
      <p:pic>
        <p:nvPicPr>
          <p:cNvPr id="321540" name="Picture 4" descr="001558d8be910be4671c3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3933825"/>
            <a:ext cx="251936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1541" name="Picture 5" descr="00221901f1370b88417335"/>
          <p:cNvPicPr>
            <a:picLocks noChangeAspect="1" noChangeArrowheads="1"/>
          </p:cNvPicPr>
          <p:nvPr/>
        </p:nvPicPr>
        <p:blipFill>
          <a:blip r:embed="rId4"/>
          <a:srcRect t="8122" b="13989"/>
          <a:stretch>
            <a:fillRect/>
          </a:stretch>
        </p:blipFill>
        <p:spPr bwMode="auto">
          <a:xfrm>
            <a:off x="6011863" y="2133600"/>
            <a:ext cx="2160587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1542" name="Picture 6" descr="20081963813"/>
          <p:cNvPicPr>
            <a:picLocks noChangeAspect="1" noChangeArrowheads="1"/>
          </p:cNvPicPr>
          <p:nvPr/>
        </p:nvPicPr>
        <p:blipFill>
          <a:blip r:embed="rId5"/>
          <a:srcRect l="4509" t="6633" r="7663" b="26573"/>
          <a:stretch>
            <a:fillRect/>
          </a:stretch>
        </p:blipFill>
        <p:spPr bwMode="auto">
          <a:xfrm>
            <a:off x="7164388" y="1341438"/>
            <a:ext cx="165576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1543" name="Picture 7" descr="09081010216115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1341438"/>
            <a:ext cx="1439862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1544" name="Picture 8" descr="2_57741406_diary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07213" y="4797425"/>
            <a:ext cx="2236787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3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3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3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1000"/>
                                        <p:tgtEl>
                                          <p:spTgt spid="3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1000"/>
                                        <p:tgtEl>
                                          <p:spTgt spid="3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321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全球十大垃圾食物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5256212" cy="5105400"/>
          </a:xfrm>
        </p:spPr>
        <p:txBody>
          <a:bodyPr/>
          <a:lstStyle/>
          <a:p>
            <a:pPr lvl="1" eaLnBrk="1" hangingPunct="1"/>
            <a:r>
              <a:rPr lang="zh-CN" altLang="en-US" sz="2200" b="1" smtClean="0">
                <a:ea typeface="宋体" charset="-122"/>
              </a:rPr>
              <a:t>加工类肉食品（肉干、肉松、香肠等）</a:t>
            </a:r>
            <a:r>
              <a:rPr lang="en-US" altLang="zh-CN" sz="22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200" b="1" smtClean="0">
                <a:ea typeface="宋体" charset="-122"/>
              </a:rPr>
              <a:t>之三</a:t>
            </a:r>
          </a:p>
          <a:p>
            <a:pPr lvl="2" eaLnBrk="1" hangingPunct="1"/>
            <a:r>
              <a:rPr lang="zh-CN" altLang="en-US" sz="2000" b="1" smtClean="0">
                <a:ea typeface="宋体" charset="-122"/>
              </a:rPr>
              <a:t>含三大致癌物质之一：亚硝酸盐（防腐和显色作用）；</a:t>
            </a:r>
          </a:p>
          <a:p>
            <a:pPr lvl="2" eaLnBrk="1" hangingPunct="1"/>
            <a:r>
              <a:rPr lang="zh-CN" altLang="en-US" sz="2000" b="1" smtClean="0">
                <a:ea typeface="宋体" charset="-122"/>
              </a:rPr>
              <a:t>含大量防腐剂（加重肝脏负担）；</a:t>
            </a:r>
          </a:p>
          <a:p>
            <a:pPr lvl="1" eaLnBrk="1" hangingPunct="1"/>
            <a:r>
              <a:rPr lang="zh-CN" altLang="en-US" sz="2200" b="1" smtClean="0">
                <a:ea typeface="宋体" charset="-122"/>
              </a:rPr>
              <a:t>饼干类食品（不含低温烘烤和全麦饼干）</a:t>
            </a:r>
            <a:r>
              <a:rPr lang="en-US" altLang="zh-CN" sz="22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200" b="1" smtClean="0">
                <a:ea typeface="宋体" charset="-122"/>
              </a:rPr>
              <a:t>之四</a:t>
            </a:r>
          </a:p>
          <a:p>
            <a:pPr lvl="2" eaLnBrk="1" hangingPunct="1"/>
            <a:r>
              <a:rPr lang="zh-CN" altLang="en-US" sz="2000" b="1" smtClean="0">
                <a:ea typeface="宋体" charset="-122"/>
              </a:rPr>
              <a:t>食用香精和色素过多（对肝脏功能造成负担）；</a:t>
            </a:r>
          </a:p>
          <a:p>
            <a:pPr lvl="2" eaLnBrk="1" hangingPunct="1"/>
            <a:r>
              <a:rPr lang="zh-CN" altLang="en-US" sz="2000" b="1" smtClean="0">
                <a:ea typeface="宋体" charset="-122"/>
              </a:rPr>
              <a:t>严重破坏维生素；</a:t>
            </a:r>
          </a:p>
          <a:p>
            <a:pPr lvl="2" eaLnBrk="1" hangingPunct="1"/>
            <a:r>
              <a:rPr lang="zh-CN" altLang="en-US" sz="2000" b="1" smtClean="0">
                <a:ea typeface="宋体" charset="-122"/>
              </a:rPr>
              <a:t>热量过多、营养成分低。</a:t>
            </a:r>
          </a:p>
        </p:txBody>
      </p:sp>
      <p:pic>
        <p:nvPicPr>
          <p:cNvPr id="322564" name="Picture 4" descr="001558d8be910be467672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4076700"/>
            <a:ext cx="287972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2565" name="Picture 5" descr="200904201552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1484313"/>
            <a:ext cx="3024188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322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全球十大垃圾食物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16113"/>
            <a:ext cx="5761038" cy="4248150"/>
          </a:xfrm>
        </p:spPr>
        <p:txBody>
          <a:bodyPr/>
          <a:lstStyle/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汽水可乐类食品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之五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含磷酸、碳酸，会带走体内大量的钙；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含糖量过高，喝后有饱胀感，影响正餐；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方便类食品（主要指方便面和膨化食品）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之六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盐分过高，含防腐剂、香精（损肝）；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只有热量，没有营养。</a:t>
            </a:r>
          </a:p>
        </p:txBody>
      </p:sp>
      <p:pic>
        <p:nvPicPr>
          <p:cNvPr id="323588" name="Picture 4" descr="001558d8be910be4676c2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1628775"/>
            <a:ext cx="2592387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3589" name="Picture 5" descr="001558d8be910be467723b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3573463"/>
            <a:ext cx="19685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3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2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3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3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23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323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全球十大垃圾食物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5688013" cy="4535487"/>
          </a:xfrm>
        </p:spPr>
        <p:txBody>
          <a:bodyPr/>
          <a:lstStyle/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罐头类食品（包括鱼肉类和水果类）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之七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破坏维生素，使蛋白质变性；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热量过多，营养成分低。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话梅蜜饯类食品（果脯）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之八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含三大致癌物质之一：亚硝酸盐（防腐和显色作用）；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盐分过高，含防腐剂、香精（损肝）。</a:t>
            </a:r>
          </a:p>
        </p:txBody>
      </p:sp>
      <p:pic>
        <p:nvPicPr>
          <p:cNvPr id="324612" name="Picture 4" descr="W0200903253563507487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557338"/>
            <a:ext cx="1728788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4613" name="Picture 5" descr="20090504104343_317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1557338"/>
            <a:ext cx="165893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4614" name="Picture 6" descr="20060728shhtp090-03-zhx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3789363"/>
            <a:ext cx="259238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全球十大垃圾食物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5472112" cy="4679950"/>
          </a:xfrm>
        </p:spPr>
        <p:txBody>
          <a:bodyPr/>
          <a:lstStyle/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冷冻甜品类食品（冰淇淋、冰棒和各种雪糕）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之九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含奶油极易引起肥胖；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含糖量过高影响正餐。</a:t>
            </a:r>
          </a:p>
          <a:p>
            <a:pPr lvl="1" eaLnBrk="1" hangingPunct="1"/>
            <a:r>
              <a:rPr lang="zh-CN" altLang="en-US" sz="2400" b="1" smtClean="0">
                <a:latin typeface="宋体" charset="-122"/>
                <a:ea typeface="宋体" charset="-122"/>
              </a:rPr>
              <a:t>烧烤类食品</a:t>
            </a:r>
            <a:r>
              <a:rPr lang="en-US" altLang="zh-CN" sz="2400" b="1" smtClean="0">
                <a:latin typeface="宋体" charset="-122"/>
                <a:ea typeface="宋体" charset="-122"/>
              </a:rPr>
              <a:t>——</a:t>
            </a:r>
            <a:r>
              <a:rPr lang="zh-CN" altLang="en-US" sz="2400" b="1" smtClean="0">
                <a:latin typeface="宋体" charset="-122"/>
                <a:ea typeface="宋体" charset="-122"/>
              </a:rPr>
              <a:t>之十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含大量“三苯四丙吡”（三大致癌物质之首）；</a:t>
            </a:r>
          </a:p>
          <a:p>
            <a:pPr lvl="2" eaLnBrk="1" hangingPunct="1"/>
            <a:r>
              <a:rPr lang="en-US" altLang="zh-CN" sz="2000" b="1" smtClean="0">
                <a:latin typeface="宋体" charset="-122"/>
                <a:ea typeface="宋体" charset="-122"/>
              </a:rPr>
              <a:t>1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只烤鸡腿＝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60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支烟毒性；</a:t>
            </a:r>
          </a:p>
          <a:p>
            <a:pPr lvl="2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导致蛋白质炭化变性（加重肾脏、肝脏负担）。 </a:t>
            </a:r>
          </a:p>
        </p:txBody>
      </p:sp>
      <p:pic>
        <p:nvPicPr>
          <p:cNvPr id="325636" name="Picture 4" descr="001558d8be910be46780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4221163"/>
            <a:ext cx="2665412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5637" name="Picture 5" descr="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1268413"/>
            <a:ext cx="1965325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3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5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5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中国居民膳食指南 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268413"/>
            <a:ext cx="8208962" cy="5105400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食物多样、谷类为主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谷类及薯类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—</a:t>
            </a:r>
            <a:r>
              <a:rPr lang="zh-CN" altLang="en-US" sz="2000" b="1" smtClean="0">
                <a:ea typeface="宋体" charset="-122"/>
              </a:rPr>
              <a:t>米、面、杂粮，马铃薯、甘薯、木薯等</a:t>
            </a:r>
            <a:r>
              <a:rPr lang="zh-CN" altLang="en-US" sz="2000" smtClean="0">
                <a:ea typeface="宋体" charset="-122"/>
              </a:rPr>
              <a:t> 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；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动物性食物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—</a:t>
            </a:r>
            <a:r>
              <a:rPr lang="zh-CN" altLang="en-US" sz="2000" b="1" smtClean="0">
                <a:ea typeface="宋体" charset="-122"/>
              </a:rPr>
              <a:t>肉、禽、鱼、奶、蛋等</a:t>
            </a:r>
            <a:r>
              <a:rPr lang="zh-CN" altLang="en-US" sz="2000" smtClean="0">
                <a:ea typeface="宋体" charset="-122"/>
              </a:rPr>
              <a:t> 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；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豆类及其制品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—</a:t>
            </a:r>
            <a:r>
              <a:rPr lang="zh-CN" altLang="en-US" sz="2000" b="1" smtClean="0">
                <a:ea typeface="宋体" charset="-122"/>
              </a:rPr>
              <a:t>大豆及其他干豆类</a:t>
            </a:r>
            <a:r>
              <a:rPr lang="zh-CN" altLang="en-US" sz="2000" smtClean="0">
                <a:ea typeface="宋体" charset="-122"/>
              </a:rPr>
              <a:t> 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；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蔬菜水果类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—</a:t>
            </a:r>
            <a:r>
              <a:rPr lang="zh-CN" altLang="en-US" sz="2000" b="1" smtClean="0">
                <a:ea typeface="宋体" charset="-122"/>
              </a:rPr>
              <a:t>鲜豆、根茎、叶菜、茄果等</a:t>
            </a:r>
            <a:r>
              <a:rPr lang="zh-CN" altLang="en-US" sz="2000" smtClean="0">
                <a:ea typeface="宋体" charset="-122"/>
              </a:rPr>
              <a:t> 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；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纯热能食物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—</a:t>
            </a:r>
            <a:r>
              <a:rPr lang="zh-CN" altLang="en-US" sz="2000" b="1" smtClean="0">
                <a:ea typeface="宋体" charset="-122"/>
              </a:rPr>
              <a:t>植物油、淀粉、食用糖和酒类</a:t>
            </a:r>
            <a:r>
              <a:rPr lang="zh-CN" altLang="en-US" sz="2000" smtClean="0">
                <a:ea typeface="宋体" charset="-122"/>
              </a:rPr>
              <a:t> 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。 </a:t>
            </a:r>
          </a:p>
          <a:p>
            <a:pPr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多吃蔬菜、水果和薯类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蔬菜与水果含有丰富的维生素、矿物质和膳食纤维；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红、黄、绿等深色蔬菜中维生素含量超过浅色蔬菜和一般水果；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水果含有的葡萄糖、果酸、柠檬酸、苹果酸、果胶等物质又比蔬菜丰富； </a:t>
            </a:r>
          </a:p>
          <a:p>
            <a:pPr lvl="1" eaLnBrk="1" hangingPunct="1">
              <a:lnSpc>
                <a:spcPct val="10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薯类含有丰富的淀粉、膳食纤维，以及多种维生素和矿物质。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1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1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1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1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1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1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1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1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1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1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1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1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1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1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1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1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1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1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1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1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1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1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1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1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59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中国居民膳食指南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常吃奶类、豆类或其制品 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奶类除含丰富的优质蛋白质和维生素外，含钙量较高，且利用率也很高，是天然钙质的极好来源。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豆类是我国的传统食品，含大量的优质蛋白质、不饱和脂肪酸、钙及维生素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B1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、维生素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B2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、烟酸等。 </a:t>
            </a:r>
          </a:p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经常吃适量鱼、禽、蛋、瘦肉，少吃肥肉和荤油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鱼、禽、蛋、瘦肉等动物性食物是优质蛋白质、脂溶解性维生素和矿物质的良好来源。 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肥肉和荤油为高能量和高脂肪食物，摄入过多往往会引起肥胖，并是某些慢性病的危险因素，应当少吃。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中国居民膳食指南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食量与体力活动要平衡，保持适宜体重 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进食量与体力活动是控制体重的两个主要因素。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脑力劳动者和活动量较少的应加强锻炼，开展适宜的运动，如快走、慢跑、游泳等。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消瘦的儿童则应增加食量和油脂的摄入，以维持正常生长发育和适宜体重。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三餐分配要合理。一般早、中、晚餐的能量分别占总能量的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30%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、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40%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、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30%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为宜。</a:t>
            </a:r>
          </a:p>
          <a:p>
            <a:pPr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吃清淡少盐的膳食 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不要太油腻，不要太咸，不要过多的动物性食物和油炸、烟熏食物。 </a:t>
            </a:r>
          </a:p>
          <a:p>
            <a:pPr lvl="1" eaLnBrk="1" hangingPunct="1">
              <a:lnSpc>
                <a:spcPct val="95000"/>
              </a:lnSpc>
            </a:pPr>
            <a:r>
              <a:rPr lang="zh-CN" altLang="en-US" sz="2000" b="1" smtClean="0">
                <a:latin typeface="宋体" charset="-122"/>
                <a:ea typeface="宋体" charset="-122"/>
              </a:rPr>
              <a:t>世界卫生组织建议每人每日食盐用量不超过</a:t>
            </a:r>
            <a:r>
              <a:rPr lang="en-US" altLang="zh-CN" sz="2000" b="1" smtClean="0">
                <a:latin typeface="宋体" charset="-122"/>
                <a:ea typeface="宋体" charset="-122"/>
              </a:rPr>
              <a:t>6</a:t>
            </a:r>
            <a:r>
              <a:rPr lang="zh-CN" altLang="en-US" sz="2000" b="1" smtClean="0">
                <a:latin typeface="宋体" charset="-122"/>
                <a:ea typeface="宋体" charset="-122"/>
              </a:rPr>
              <a:t>克为宜。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5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5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5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</a:t>
            </a:r>
            <a:r>
              <a:rPr lang="en-US" altLang="zh-CN" smtClean="0">
                <a:latin typeface="Arial" charset="0"/>
              </a:rPr>
              <a:t>—</a:t>
            </a:r>
            <a:r>
              <a:rPr lang="zh-CN" altLang="en-US" smtClean="0"/>
              <a:t>中国居民膳食指南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7924800" cy="3960812"/>
          </a:xfrm>
        </p:spPr>
        <p:txBody>
          <a:bodyPr/>
          <a:lstStyle/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如饮酒应限量 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高度酒含能量高，不含其它营养素。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过量饮酒会增加患高血压、中风等危险，造成酒精性肝硬化，并可导致事故及暴力的增加。</a:t>
            </a:r>
          </a:p>
          <a:p>
            <a:pPr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吃清洁卫生、不变质的食物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严把病从口入关；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进餐要注意卫生条件；</a:t>
            </a:r>
          </a:p>
          <a:p>
            <a:pPr lvl="1" eaLnBrk="1" hangingPunct="1"/>
            <a:r>
              <a:rPr lang="zh-CN" altLang="en-US" sz="2000" b="1" smtClean="0">
                <a:latin typeface="宋体" charset="-122"/>
                <a:ea typeface="宋体" charset="-122"/>
              </a:rPr>
              <a:t>集体用餐要提倡分餐制，减少疾病传染的机会。      </a:t>
            </a:r>
          </a:p>
        </p:txBody>
      </p:sp>
      <p:sp>
        <p:nvSpPr>
          <p:cNvPr id="5222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85238" y="6481763"/>
            <a:ext cx="215900" cy="260350"/>
          </a:xfrm>
          <a:prstGeom prst="actionButtonHome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5148263" y="1844675"/>
            <a:ext cx="3810000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>
              <a:defRPr/>
            </a:pPr>
            <a:r>
              <a:rPr lang="zh-CN" altLang="en-US" sz="5400" b="1" kern="1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华文新魏"/>
                <a:ea typeface="华文新魏"/>
              </a:rPr>
              <a:t>谢谢 </a:t>
            </a:r>
            <a:r>
              <a:rPr lang="en-US" altLang="zh-CN" sz="5400" b="1" kern="1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华文新魏"/>
                <a:ea typeface="华文新魏"/>
              </a:rPr>
              <a:t>!</a:t>
            </a:r>
            <a:endParaRPr lang="zh-CN" altLang="en-US" sz="5400" b="1" kern="10">
              <a:ln w="28575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5400000" scaled="1"/>
              </a:gradFill>
              <a:latin typeface="华文新魏"/>
              <a:ea typeface="华文新魏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335&quot;&gt;&lt;/object&gt;&lt;object type=&quot;2&quot; unique_id=&quot;10336&quot;&gt;&lt;object type=&quot;3&quot; unique_id=&quot;10337&quot;&gt;&lt;property id=&quot;20148&quot; value=&quot;5&quot;/&gt;&lt;property id=&quot;20300&quot; value=&quot;幻灯片 1 - &amp;quot;第八讲&amp;#x0D;&amp;#x0A;饮食与养生&amp;quot;&quot;/&gt;&lt;property id=&quot;20307&quot; value=&quot;277&quot;/&gt;&lt;/object&gt;&lt;object type=&quot;3&quot; unique_id=&quot;10339&quot;&gt;&lt;property id=&quot;20148&quot; value=&quot;5&quot;/&gt;&lt;property id=&quot;20300&quot; value=&quot;幻灯片 2 - &amp;quot;主要内容&amp;quot;&quot;/&gt;&lt;property id=&quot;20307&quot; value=&quot;312&quot;/&gt;&lt;/object&gt;&lt;object type=&quot;3&quot; unique_id=&quot;10341&quot;&gt;&lt;property id=&quot;20148&quot; value=&quot;5&quot;/&gt;&lt;property id=&quot;20300&quot; value=&quot;幻灯片 6 - &amp;quot;饮食养生的作用&amp;quot;&quot;/&gt;&lt;property id=&quot;20307&quot; value=&quot;279&quot;/&gt;&lt;/object&gt;&lt;object type=&quot;3&quot; unique_id=&quot;10357&quot;&gt;&lt;property id=&quot;20148&quot; value=&quot;5&quot;/&gt;&lt;property id=&quot;20300&quot; value=&quot;幻灯片 50&quot;/&gt;&lt;property id=&quot;20307&quot; value=&quot;275&quot;/&gt;&lt;/object&gt;&lt;object type=&quot;3&quot; unique_id=&quot;10571&quot;&gt;&lt;property id=&quot;20148&quot; value=&quot;5&quot;/&gt;&lt;property id=&quot;20300&quot; value=&quot;幻灯片 3 - &amp;quot;饮食养生概述&amp;quot;&quot;/&gt;&lt;property id=&quot;20307&quot; value=&quot;315&quot;/&gt;&lt;/object&gt;&lt;object type=&quot;3&quot; unique_id=&quot;10625&quot;&gt;&lt;property id=&quot;20148&quot; value=&quot;5&quot;/&gt;&lt;property id=&quot;20300&quot; value=&quot;幻灯片 9 - &amp;quot;饮食养生原则——天人相应&amp;quot;&quot;/&gt;&lt;property id=&quot;20307&quot; value=&quot;317&quot;/&gt;&lt;/object&gt;&lt;object type=&quot;3&quot; unique_id=&quot;10626&quot;&gt;&lt;property id=&quot;20148&quot; value=&quot;5&quot;/&gt;&lt;property id=&quot;20300&quot; value=&quot;幻灯片 36 - &amp;quot;大学生饮食&amp;quot;&quot;/&gt;&lt;property id=&quot;20307&quot; value=&quot;318&quot;/&gt;&lt;/object&gt;&lt;object type=&quot;3&quot; unique_id=&quot;10627&quot;&gt;&lt;property id=&quot;20148&quot; value=&quot;5&quot;/&gt;&lt;property id=&quot;20300&quot; value=&quot;幻灯片 37 - &amp;quot;大学生饮食&amp;quot;&quot;/&gt;&lt;property id=&quot;20307&quot; value=&quot;319&quot;/&gt;&lt;/object&gt;&lt;object type=&quot;3&quot; unique_id=&quot;11213&quot;&gt;&lt;property id=&quot;20148&quot; value=&quot;5&quot;/&gt;&lt;property id=&quot;20300&quot; value=&quot;幻灯片 38 - &amp;quot;其他—世界卫生组织公布的最佳食品榜 &amp;quot;&quot;/&gt;&lt;property id=&quot;20307&quot; value=&quot;329&quot;/&gt;&lt;/object&gt;&lt;object type=&quot;3&quot; unique_id=&quot;11214&quot;&gt;&lt;property id=&quot;20148&quot; value=&quot;5&quot;/&gt;&lt;property id=&quot;20300&quot; value=&quot;幻灯片 39 - &amp;quot;其他—世界卫生组织公布的最佳食品榜&amp;quot;&quot;/&gt;&lt;property id=&quot;20307&quot; value=&quot;330&quot;/&gt;&lt;/object&gt;&lt;object type=&quot;3&quot; unique_id=&quot;11215&quot;&gt;&lt;property id=&quot;20148&quot; value=&quot;5&quot;/&gt;&lt;property id=&quot;20300&quot; value=&quot;幻灯片 40 - &amp;quot;其他—世界卫生组织公布的最佳食品榜&amp;quot;&quot;/&gt;&lt;property id=&quot;20307&quot; value=&quot;331&quot;/&gt;&lt;/object&gt;&lt;object type=&quot;3&quot; unique_id=&quot;11216&quot;&gt;&lt;property id=&quot;20148&quot; value=&quot;5&quot;/&gt;&lt;property id=&quot;20300&quot; value=&quot;幻灯片 46 - &amp;quot;其他—中国居民膳食指南 &amp;quot;&quot;/&gt;&lt;property id=&quot;20307&quot; value=&quot;332&quot;/&gt;&lt;/object&gt;&lt;object type=&quot;3&quot; unique_id=&quot;11595&quot;&gt;&lt;property id=&quot;20148&quot; value=&quot;5&quot;/&gt;&lt;property id=&quot;20300&quot; value=&quot;幻灯片 5 - &amp;quot;饮食养生概述&amp;quot;&quot;/&gt;&lt;property id=&quot;20307&quot; value=&quot;333&quot;/&gt;&lt;/object&gt;&lt;object type=&quot;3&quot; unique_id=&quot;11596&quot;&gt;&lt;property id=&quot;20148&quot; value=&quot;5&quot;/&gt;&lt;property id=&quot;20300&quot; value=&quot;幻灯片 16 - &amp;quot;饮食养生原则——全面膳食&amp;quot;&quot;/&gt;&lt;property id=&quot;20307&quot; value=&quot;334&quot;/&gt;&lt;/object&gt;&lt;object type=&quot;3&quot; unique_id=&quot;11599&quot;&gt;&lt;property id=&quot;20148&quot; value=&quot;5&quot;/&gt;&lt;property id=&quot;20300&quot; value=&quot;幻灯片 24 - &amp;quot;饮食养生原则—合理搭配&amp;quot;&quot;/&gt;&lt;property id=&quot;20307&quot; value=&quot;337&quot;/&gt;&lt;/object&gt;&lt;object type=&quot;3&quot; unique_id=&quot;11600&quot;&gt;&lt;property id=&quot;20148&quot; value=&quot;5&quot;/&gt;&lt;property id=&quot;20300&quot; value=&quot;幻灯片 29 - &amp;quot;饮食养生原则—饮食有节&amp;quot;&quot;/&gt;&lt;property id=&quot;20307&quot; value=&quot;338&quot;/&gt;&lt;/object&gt;&lt;object type=&quot;3&quot; unique_id=&quot;11937&quot;&gt;&lt;property id=&quot;20148&quot; value=&quot;5&quot;/&gt;&lt;property id=&quot;20300&quot; value=&quot;幻灯片 11 - &amp;quot;饮食养生原则——天人相应&amp;quot;&quot;/&gt;&lt;property id=&quot;20307&quot; value=&quot;339&quot;/&gt;&lt;/object&gt;&lt;object type=&quot;3&quot; unique_id=&quot;11938&quot;&gt;&lt;property id=&quot;20148&quot; value=&quot;5&quot;/&gt;&lt;property id=&quot;20300&quot; value=&quot;幻灯片 12 - &amp;quot;饮食养生原则——天人相应&amp;quot;&quot;/&gt;&lt;property id=&quot;20307&quot; value=&quot;340&quot;/&gt;&lt;/object&gt;&lt;object type=&quot;3&quot; unique_id=&quot;11939&quot;&gt;&lt;property id=&quot;20148&quot; value=&quot;5&quot;/&gt;&lt;property id=&quot;20300&quot; value=&quot;幻灯片 13 - &amp;quot;饮食养生原则——天人相应&amp;quot;&quot;/&gt;&lt;property id=&quot;20307&quot; value=&quot;341&quot;/&gt;&lt;/object&gt;&lt;object type=&quot;3&quot; unique_id=&quot;11940&quot;&gt;&lt;property id=&quot;20148&quot; value=&quot;5&quot;/&gt;&lt;property id=&quot;20300&quot; value=&quot;幻灯片 14&quot;/&gt;&lt;property id=&quot;20307&quot; value=&quot;342&quot;/&gt;&lt;/object&gt;&lt;object type=&quot;3&quot; unique_id=&quot;11993&quot;&gt;&lt;property id=&quot;20148&quot; value=&quot;5&quot;/&gt;&lt;property id=&quot;20300&quot; value=&quot;幻灯片 4 - &amp;quot;饮食养生概述&amp;quot;&quot;/&gt;&lt;property id=&quot;20307&quot; value=&quot;356&quot;/&gt;&lt;/object&gt;&lt;object type=&quot;3&quot; unique_id=&quot;11994&quot;&gt;&lt;property id=&quot;20148&quot; value=&quot;5&quot;/&gt;&lt;property id=&quot;20300&quot; value=&quot;幻灯片 7 - &amp;quot;饮食养生的作用&amp;quot;&quot;/&gt;&lt;property id=&quot;20307&quot; value=&quot;343&quot;/&gt;&lt;/object&gt;&lt;object type=&quot;3&quot; unique_id=&quot;11999&quot;&gt;&lt;property id=&quot;20148&quot; value=&quot;5&quot;/&gt;&lt;property id=&quot;20300&quot; value=&quot;幻灯片 41 - &amp;quot;其他—全球十大垃圾食物&amp;quot;&quot;/&gt;&lt;property id=&quot;20307&quot; value=&quot;351&quot;/&gt;&lt;/object&gt;&lt;object type=&quot;3&quot; unique_id=&quot;12000&quot;&gt;&lt;property id=&quot;20148&quot; value=&quot;5&quot;/&gt;&lt;property id=&quot;20300&quot; value=&quot;幻灯片 42 - &amp;quot;其他—全球十大垃圾食物&amp;quot;&quot;/&gt;&lt;property id=&quot;20307&quot; value=&quot;352&quot;/&gt;&lt;/object&gt;&lt;object type=&quot;3&quot; unique_id=&quot;12001&quot;&gt;&lt;property id=&quot;20148&quot; value=&quot;5&quot;/&gt;&lt;property id=&quot;20300&quot; value=&quot;幻灯片 43 - &amp;quot;其他—全球十大垃圾食物&amp;quot;&quot;/&gt;&lt;property id=&quot;20307&quot; value=&quot;353&quot;/&gt;&lt;/object&gt;&lt;object type=&quot;3&quot; unique_id=&quot;12002&quot;&gt;&lt;property id=&quot;20148&quot; value=&quot;5&quot;/&gt;&lt;property id=&quot;20300&quot; value=&quot;幻灯片 44 - &amp;quot;其他—全球十大垃圾食物&amp;quot;&quot;/&gt;&lt;property id=&quot;20307&quot; value=&quot;354&quot;/&gt;&lt;/object&gt;&lt;object type=&quot;3&quot; unique_id=&quot;12003&quot;&gt;&lt;property id=&quot;20148&quot; value=&quot;5&quot;/&gt;&lt;property id=&quot;20300&quot; value=&quot;幻灯片 45 - &amp;quot;其他—全球十大垃圾食物&amp;quot;&quot;/&gt;&lt;property id=&quot;20307&quot; value=&quot;355&quot;/&gt;&lt;/object&gt;&lt;object type=&quot;3&quot; unique_id=&quot;12004&quot;&gt;&lt;property id=&quot;20148&quot; value=&quot;5&quot;/&gt;&lt;property id=&quot;20300&quot; value=&quot;幻灯片 47 - &amp;quot;其他—中国居民膳食指南&amp;quot;&quot;/&gt;&lt;property id=&quot;20307&quot; value=&quot;344&quot;/&gt;&lt;/object&gt;&lt;object type=&quot;3&quot; unique_id=&quot;12005&quot;&gt;&lt;property id=&quot;20148&quot; value=&quot;5&quot;/&gt;&lt;property id=&quot;20300&quot; value=&quot;幻灯片 48 - &amp;quot;其他—中国居民膳食指南&amp;quot;&quot;/&gt;&lt;property id=&quot;20307&quot; value=&quot;345&quot;/&gt;&lt;/object&gt;&lt;object type=&quot;3&quot; unique_id=&quot;12006&quot;&gt;&lt;property id=&quot;20148&quot; value=&quot;5&quot;/&gt;&lt;property id=&quot;20300&quot; value=&quot;幻灯片 49 - &amp;quot;其他—中国居民膳食指南&amp;quot;&quot;/&gt;&lt;property id=&quot;20307&quot; value=&quot;346&quot;/&gt;&lt;/object&gt;&lt;object type=&quot;3&quot; unique_id=&quot;12727&quot;&gt;&lt;property id=&quot;20148&quot; value=&quot;5&quot;/&gt;&lt;property id=&quot;20300&quot; value=&quot;幻灯片 17 - &amp;quot;饮食养生原则——全面膳食&amp;quot;&quot;/&gt;&lt;property id=&quot;20307&quot; value=&quot;357&quot;/&gt;&lt;/object&gt;&lt;object type=&quot;3&quot; unique_id=&quot;12728&quot;&gt;&lt;property id=&quot;20148&quot; value=&quot;5&quot;/&gt;&lt;property id=&quot;20300&quot; value=&quot;幻灯片 18 - &amp;quot;饮食养生原则—全面膳食—谷类&amp;quot;&quot;/&gt;&lt;property id=&quot;20307&quot; value=&quot;358&quot;/&gt;&lt;/object&gt;&lt;object type=&quot;3&quot; unique_id=&quot;12787&quot;&gt;&lt;property id=&quot;20148&quot; value=&quot;5&quot;/&gt;&lt;property id=&quot;20300&quot; value=&quot;幻灯片 19 - &amp;quot;饮食养生原则—全面膳食—豆类&amp;quot;&quot;/&gt;&lt;property id=&quot;20307&quot; value=&quot;359&quot;/&gt;&lt;/object&gt;&lt;object type=&quot;3&quot; unique_id=&quot;12788&quot;&gt;&lt;property id=&quot;20148&quot; value=&quot;5&quot;/&gt;&lt;property id=&quot;20300&quot; value=&quot;幻灯片 20 - &amp;quot;饮食养生原则—全面膳食—豆类&amp;quot;&quot;/&gt;&lt;property id=&quot;20307&quot; value=&quot;360&quot;/&gt;&lt;/object&gt;&lt;object type=&quot;3&quot; unique_id=&quot;12789&quot;&gt;&lt;property id=&quot;20148&quot; value=&quot;5&quot;/&gt;&lt;property id=&quot;20300&quot; value=&quot;幻灯片 21 - &amp;quot;饮食养生原则—全面膳食—菜类&amp;quot;&quot;/&gt;&lt;property id=&quot;20307&quot; value=&quot;361&quot;/&gt;&lt;/object&gt;&lt;object type=&quot;3&quot; unique_id=&quot;12790&quot;&gt;&lt;property id=&quot;20148&quot; value=&quot;5&quot;/&gt;&lt;property id=&quot;20300&quot; value=&quot;幻灯片 22 - &amp;quot;饮食养生原则—全面膳食—菜类&amp;quot;&quot;/&gt;&lt;property id=&quot;20307&quot; value=&quot;362&quot;/&gt;&lt;/object&gt;&lt;object type=&quot;3&quot; unique_id=&quot;12791&quot;&gt;&lt;property id=&quot;20148&quot; value=&quot;5&quot;/&gt;&lt;property id=&quot;20300&quot; value=&quot;幻灯片 23 - &amp;quot;饮食养生原则—全面膳食—动物&amp;quot;&quot;/&gt;&lt;property id=&quot;20307&quot; value=&quot;363&quot;/&gt;&lt;/object&gt;&lt;object type=&quot;3&quot; unique_id=&quot;13107&quot;&gt;&lt;property id=&quot;20148&quot; value=&quot;5&quot;/&gt;&lt;property id=&quot;20300&quot; value=&quot;幻灯片 10 - &amp;quot;饮食养生原则——天人相应&amp;quot;&quot;/&gt;&lt;property id=&quot;20307&quot; value=&quot;364&quot;/&gt;&lt;/object&gt;&lt;object type=&quot;3&quot; unique_id=&quot;13108&quot;&gt;&lt;property id=&quot;20148&quot; value=&quot;5&quot;/&gt;&lt;property id=&quot;20300&quot; value=&quot;幻灯片 15 - &amp;quot;饮食养生原则——天人相应&amp;quot;&quot;/&gt;&lt;property id=&quot;20307&quot; value=&quot;365&quot;/&gt;&lt;/object&gt;&lt;object type=&quot;3&quot; unique_id=&quot;13369&quot;&gt;&lt;property id=&quot;20148&quot; value=&quot;5&quot;/&gt;&lt;property id=&quot;20300&quot; value=&quot;幻灯片 25 - &amp;quot;饮食养生原则—合理搭配&amp;quot;&quot;/&gt;&lt;property id=&quot;20307&quot; value=&quot;366&quot;/&gt;&lt;/object&gt;&lt;object type=&quot;3&quot; unique_id=&quot;13538&quot;&gt;&lt;property id=&quot;20148&quot; value=&quot;5&quot;/&gt;&lt;property id=&quot;20300&quot; value=&quot;幻灯片 26 - &amp;quot;饮食养生原则—合理搭配&amp;quot;&quot;/&gt;&lt;property id=&quot;20307&quot; value=&quot;367&quot;/&gt;&lt;/object&gt;&lt;object type=&quot;3&quot; unique_id=&quot;13695&quot;&gt;&lt;property id=&quot;20148&quot; value=&quot;5&quot;/&gt;&lt;property id=&quot;20300&quot; value=&quot;幻灯片 27 - &amp;quot;饮食养生原则—合理搭配&amp;quot;&quot;/&gt;&lt;property id=&quot;20307&quot; value=&quot;368&quot;/&gt;&lt;/object&gt;&lt;object type=&quot;3&quot; unique_id=&quot;14173&quot;&gt;&lt;property id=&quot;20148&quot; value=&quot;5&quot;/&gt;&lt;property id=&quot;20300&quot; value=&quot;幻灯片 28 - &amp;quot;饮食养生原则—合理搭配&amp;quot;&quot;/&gt;&lt;property id=&quot;20307&quot; value=&quot;369&quot;/&gt;&lt;/object&gt;&lt;object type=&quot;3&quot; unique_id=&quot;14174&quot;&gt;&lt;property id=&quot;20148&quot; value=&quot;5&quot;/&gt;&lt;property id=&quot;20300&quot; value=&quot;幻灯片 30 - &amp;quot;饮食养生原则—饮食有节&amp;quot;&quot;/&gt;&lt;property id=&quot;20307&quot; value=&quot;370&quot;/&gt;&lt;/object&gt;&lt;object type=&quot;3&quot; unique_id=&quot;14175&quot;&gt;&lt;property id=&quot;20148&quot; value=&quot;5&quot;/&gt;&lt;property id=&quot;20300&quot; value=&quot;幻灯片 31 - &amp;quot;饮食养生原则—饮食卫生&amp;quot;&quot;/&gt;&lt;property id=&quot;20307&quot; value=&quot;371&quot;/&gt;&lt;/object&gt;&lt;object type=&quot;3&quot; unique_id=&quot;14176&quot;&gt;&lt;property id=&quot;20148&quot; value=&quot;5&quot;/&gt;&lt;property id=&quot;20300&quot; value=&quot;幻灯片 32 - &amp;quot;饮食养生原则—饮食禁忌&amp;quot;&quot;/&gt;&lt;property id=&quot;20307&quot; value=&quot;372&quot;/&gt;&lt;/object&gt;&lt;object type=&quot;3&quot; unique_id=&quot;14177&quot;&gt;&lt;property id=&quot;20148&quot; value=&quot;5&quot;/&gt;&lt;property id=&quot;20300&quot; value=&quot;幻灯片 33 - &amp;quot;饮食养生原则—饮食禁忌&amp;quot;&quot;/&gt;&lt;property id=&quot;20307&quot; value=&quot;373&quot;/&gt;&lt;/object&gt;&lt;object type=&quot;3&quot; unique_id=&quot;14178&quot;&gt;&lt;property id=&quot;20148&quot; value=&quot;5&quot;/&gt;&lt;property id=&quot;20300&quot; value=&quot;幻灯片 34 - &amp;quot;饮食养生原则—饮食禁忌&amp;quot;&quot;/&gt;&lt;property id=&quot;20307&quot; value=&quot;374&quot;/&gt;&lt;/object&gt;&lt;object type=&quot;3&quot; unique_id=&quot;14348&quot;&gt;&lt;property id=&quot;20148&quot; value=&quot;5&quot;/&gt;&lt;property id=&quot;20300&quot; value=&quot;幻灯片 8 - &amp;quot;饮食养生的作用&amp;quot;&quot;/&gt;&lt;property id=&quot;20307&quot; value=&quot;376&quot;/&gt;&lt;/object&gt;&lt;object type=&quot;3&quot; unique_id=&quot;14512&quot;&gt;&lt;property id=&quot;20148&quot; value=&quot;5&quot;/&gt;&lt;property id=&quot;20300&quot; value=&quot;幻灯片 35 - &amp;quot;饮食养生原则——辨证用膳&amp;quot;&quot;/&gt;&lt;property id=&quot;20307&quot; value=&quot;37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91TGp_food_light">
  <a:themeElements>
    <a:clrScheme name="291TGp_food_light 2">
      <a:dk1>
        <a:srgbClr val="30311D"/>
      </a:dk1>
      <a:lt1>
        <a:srgbClr val="FFFFFF"/>
      </a:lt1>
      <a:dk2>
        <a:srgbClr val="333399"/>
      </a:dk2>
      <a:lt2>
        <a:srgbClr val="C0C0C0"/>
      </a:lt2>
      <a:accent1>
        <a:srgbClr val="FACF67"/>
      </a:accent1>
      <a:accent2>
        <a:srgbClr val="D67C57"/>
      </a:accent2>
      <a:accent3>
        <a:srgbClr val="FFFFFF"/>
      </a:accent3>
      <a:accent4>
        <a:srgbClr val="272817"/>
      </a:accent4>
      <a:accent5>
        <a:srgbClr val="FCE4B8"/>
      </a:accent5>
      <a:accent6>
        <a:srgbClr val="C2704E"/>
      </a:accent6>
      <a:hlink>
        <a:srgbClr val="954B0C"/>
      </a:hlink>
      <a:folHlink>
        <a:srgbClr val="91597E"/>
      </a:folHlink>
    </a:clrScheme>
    <a:fontScheme name="291TGp_food_light">
      <a:majorFont>
        <a:latin typeface="黑体"/>
        <a:ea typeface="黑体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91TGp_food_light 1">
        <a:dk1>
          <a:srgbClr val="30311D"/>
        </a:dk1>
        <a:lt1>
          <a:srgbClr val="FFFFFF"/>
        </a:lt1>
        <a:dk2>
          <a:srgbClr val="333399"/>
        </a:dk2>
        <a:lt2>
          <a:srgbClr val="C0C0C0"/>
        </a:lt2>
        <a:accent1>
          <a:srgbClr val="3780BD"/>
        </a:accent1>
        <a:accent2>
          <a:srgbClr val="98C13D"/>
        </a:accent2>
        <a:accent3>
          <a:srgbClr val="FFFFFF"/>
        </a:accent3>
        <a:accent4>
          <a:srgbClr val="272817"/>
        </a:accent4>
        <a:accent5>
          <a:srgbClr val="AEC0DB"/>
        </a:accent5>
        <a:accent6>
          <a:srgbClr val="89AF36"/>
        </a:accent6>
        <a:hlink>
          <a:srgbClr val="F5B821"/>
        </a:hlink>
        <a:folHlink>
          <a:srgbClr val="9159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91TGp_food_light 2">
        <a:dk1>
          <a:srgbClr val="30311D"/>
        </a:dk1>
        <a:lt1>
          <a:srgbClr val="FFFFFF"/>
        </a:lt1>
        <a:dk2>
          <a:srgbClr val="333399"/>
        </a:dk2>
        <a:lt2>
          <a:srgbClr val="C0C0C0"/>
        </a:lt2>
        <a:accent1>
          <a:srgbClr val="FACF67"/>
        </a:accent1>
        <a:accent2>
          <a:srgbClr val="D67C57"/>
        </a:accent2>
        <a:accent3>
          <a:srgbClr val="FFFFFF"/>
        </a:accent3>
        <a:accent4>
          <a:srgbClr val="272817"/>
        </a:accent4>
        <a:accent5>
          <a:srgbClr val="FCE4B8"/>
        </a:accent5>
        <a:accent6>
          <a:srgbClr val="C2704E"/>
        </a:accent6>
        <a:hlink>
          <a:srgbClr val="954B0C"/>
        </a:hlink>
        <a:folHlink>
          <a:srgbClr val="9159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91TGp_food_light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D51919"/>
        </a:accent1>
        <a:accent2>
          <a:srgbClr val="F7A83F"/>
        </a:accent2>
        <a:accent3>
          <a:srgbClr val="FFFFFF"/>
        </a:accent3>
        <a:accent4>
          <a:srgbClr val="000000"/>
        </a:accent4>
        <a:accent5>
          <a:srgbClr val="E7ABAB"/>
        </a:accent5>
        <a:accent6>
          <a:srgbClr val="E09838"/>
        </a:accent6>
        <a:hlink>
          <a:srgbClr val="6EB3F2"/>
        </a:hlink>
        <a:folHlink>
          <a:srgbClr val="655EC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291TGp_food_light</Template>
  <TotalTime>2452</TotalTime>
  <Words>5386</Words>
  <Application>Microsoft PowerPoint</Application>
  <PresentationFormat>全屏显示(4:3)</PresentationFormat>
  <Paragraphs>422</Paragraphs>
  <Slides>50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5" baseType="lpstr">
      <vt:lpstr>Arial</vt:lpstr>
      <vt:lpstr>黑体</vt:lpstr>
      <vt:lpstr>Wingdings</vt:lpstr>
      <vt:lpstr>Calibri</vt:lpstr>
      <vt:lpstr>宋体</vt:lpstr>
      <vt:lpstr>Bernard MT Condensed</vt:lpstr>
      <vt:lpstr>华文新魏</vt:lpstr>
      <vt:lpstr>汉仪秀英体简</vt:lpstr>
      <vt:lpstr>Times New Roman</vt:lpstr>
      <vt:lpstr>隶书</vt:lpstr>
      <vt:lpstr>幼圆</vt:lpstr>
      <vt:lpstr>华文中宋</vt:lpstr>
      <vt:lpstr>华文彩云</vt:lpstr>
      <vt:lpstr>PMingLiU</vt:lpstr>
      <vt:lpstr>291TGp_food_light</vt:lpstr>
      <vt:lpstr>第八讲 饮食与养生</vt:lpstr>
      <vt:lpstr>主要内容</vt:lpstr>
      <vt:lpstr>饮食养生概述</vt:lpstr>
      <vt:lpstr>饮食养生概述</vt:lpstr>
      <vt:lpstr>饮食养生概述</vt:lpstr>
      <vt:lpstr>饮食养生的作用</vt:lpstr>
      <vt:lpstr>饮食养生的作用</vt:lpstr>
      <vt:lpstr>饮食养生的作用</vt:lpstr>
      <vt:lpstr>饮食养生原则——天人相应</vt:lpstr>
      <vt:lpstr>饮食养生原则——天人相应</vt:lpstr>
      <vt:lpstr>饮食养生原则——天人相应</vt:lpstr>
      <vt:lpstr>饮食养生原则——天人相应</vt:lpstr>
      <vt:lpstr>饮食养生原则——天人相应</vt:lpstr>
      <vt:lpstr>幻灯片 14</vt:lpstr>
      <vt:lpstr>饮食养生原则——天人相应</vt:lpstr>
      <vt:lpstr>饮食养生原则——全面膳食</vt:lpstr>
      <vt:lpstr>饮食养生原则——全面膳食</vt:lpstr>
      <vt:lpstr>饮食养生原则—全面膳食—谷类</vt:lpstr>
      <vt:lpstr>饮食养生原则—全面膳食—豆类</vt:lpstr>
      <vt:lpstr>饮食养生原则—全面膳食—豆类</vt:lpstr>
      <vt:lpstr>饮食养生原则—全面膳食—菜类</vt:lpstr>
      <vt:lpstr>饮食养生原则—全面膳食—菜类</vt:lpstr>
      <vt:lpstr>饮食养生原则—全面膳食—动物</vt:lpstr>
      <vt:lpstr>饮食养生原则—合理搭配</vt:lpstr>
      <vt:lpstr>饮食养生原则—合理搭配</vt:lpstr>
      <vt:lpstr>饮食养生原则—合理搭配</vt:lpstr>
      <vt:lpstr>饮食养生原则—合理搭配</vt:lpstr>
      <vt:lpstr>饮食养生原则—合理搭配</vt:lpstr>
      <vt:lpstr>饮食养生原则—饮食有节</vt:lpstr>
      <vt:lpstr>饮食养生原则—饮食有节</vt:lpstr>
      <vt:lpstr>饮食养生原则—饮食卫生</vt:lpstr>
      <vt:lpstr>饮食养生原则—饮食禁忌</vt:lpstr>
      <vt:lpstr>饮食养生原则—饮食禁忌</vt:lpstr>
      <vt:lpstr>饮食养生原则—饮食禁忌</vt:lpstr>
      <vt:lpstr>饮食养生原则——辨证用膳</vt:lpstr>
      <vt:lpstr>大学生饮食</vt:lpstr>
      <vt:lpstr>大学生饮食</vt:lpstr>
      <vt:lpstr>其他—世界卫生组织公布的最佳食品榜 </vt:lpstr>
      <vt:lpstr>其他—世界卫生组织公布的最佳食品榜</vt:lpstr>
      <vt:lpstr>其他—世界卫生组织公布的最佳食品榜</vt:lpstr>
      <vt:lpstr>其他—全球十大垃圾食物</vt:lpstr>
      <vt:lpstr>其他—全球十大垃圾食物</vt:lpstr>
      <vt:lpstr>其他—全球十大垃圾食物</vt:lpstr>
      <vt:lpstr>其他—全球十大垃圾食物</vt:lpstr>
      <vt:lpstr>其他—全球十大垃圾食物</vt:lpstr>
      <vt:lpstr>其他—中国居民膳食指南 </vt:lpstr>
      <vt:lpstr>其他—中国居民膳食指南</vt:lpstr>
      <vt:lpstr>其他—中国居民膳食指南</vt:lpstr>
      <vt:lpstr>其他—中国居民膳食指南</vt:lpstr>
      <vt:lpstr>幻灯片 50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微软用户</dc:creator>
  <cp:lastModifiedBy>微软用户</cp:lastModifiedBy>
  <cp:revision>45</cp:revision>
  <dcterms:created xsi:type="dcterms:W3CDTF">2010-02-07T11:28:13Z</dcterms:created>
  <dcterms:modified xsi:type="dcterms:W3CDTF">2010-12-03T10:59:48Z</dcterms:modified>
</cp:coreProperties>
</file>